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90"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4" d="100"/>
          <a:sy n="104" d="100"/>
        </p:scale>
        <p:origin x="-1188"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4528634-0ADF-4460-AAB5-A877A91A8D19}" type="datetimeFigureOut">
              <a:rPr lang="zh-CN" altLang="en-US" smtClean="0"/>
              <a:pPr/>
              <a:t>2018-6-12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5801BC-495C-4787-AA77-D3EA95FA9102}" type="slidenum">
              <a:rPr lang="zh-CN" altLang="en-US" smtClean="0"/>
              <a:pPr/>
              <a:t>‹#›</a:t>
            </a:fld>
            <a:endParaRPr lang="zh-CN" altLang="en-US"/>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4528634-0ADF-4460-AAB5-A877A91A8D19}" type="datetimeFigureOut">
              <a:rPr lang="zh-CN" altLang="en-US" smtClean="0"/>
              <a:pPr/>
              <a:t>2018-6-12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5801BC-495C-4787-AA77-D3EA95FA9102}" type="slidenum">
              <a:rPr lang="zh-CN" altLang="en-US" smtClean="0"/>
              <a:pPr/>
              <a:t>‹#›</a:t>
            </a:fld>
            <a:endParaRPr lang="zh-CN" altLang="en-US"/>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4528634-0ADF-4460-AAB5-A877A91A8D19}" type="datetimeFigureOut">
              <a:rPr lang="zh-CN" altLang="en-US" smtClean="0"/>
              <a:pPr/>
              <a:t>2018-6-12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5801BC-495C-4787-AA77-D3EA95FA9102}" type="slidenum">
              <a:rPr lang="zh-CN" altLang="en-US" smtClean="0"/>
              <a:pPr/>
              <a:t>‹#›</a:t>
            </a:fld>
            <a:endParaRPr lang="zh-CN" altLang="en-US"/>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4528634-0ADF-4460-AAB5-A877A91A8D19}" type="datetimeFigureOut">
              <a:rPr lang="zh-CN" altLang="en-US" smtClean="0"/>
              <a:pPr/>
              <a:t>2018-6-12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5801BC-495C-4787-AA77-D3EA95FA9102}" type="slidenum">
              <a:rPr lang="zh-CN" altLang="en-US" smtClean="0"/>
              <a:pPr/>
              <a:t>‹#›</a:t>
            </a:fld>
            <a:endParaRPr lang="zh-CN" altLang="en-US"/>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4528634-0ADF-4460-AAB5-A877A91A8D19}" type="datetimeFigureOut">
              <a:rPr lang="zh-CN" altLang="en-US" smtClean="0"/>
              <a:pPr/>
              <a:t>2018-6-12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5801BC-495C-4787-AA77-D3EA95FA9102}" type="slidenum">
              <a:rPr lang="zh-CN" altLang="en-US" smtClean="0"/>
              <a:pPr/>
              <a:t>‹#›</a:t>
            </a:fld>
            <a:endParaRPr lang="zh-CN" altLang="en-US"/>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4528634-0ADF-4460-AAB5-A877A91A8D19}" type="datetimeFigureOut">
              <a:rPr lang="zh-CN" altLang="en-US" smtClean="0"/>
              <a:pPr/>
              <a:t>2018-6-12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5801BC-495C-4787-AA77-D3EA95FA9102}" type="slidenum">
              <a:rPr lang="zh-CN" altLang="en-US" smtClean="0"/>
              <a:pPr/>
              <a:t>‹#›</a:t>
            </a:fld>
            <a:endParaRPr lang="zh-CN" altLang="en-US"/>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4528634-0ADF-4460-AAB5-A877A91A8D19}" type="datetimeFigureOut">
              <a:rPr lang="zh-CN" altLang="en-US" smtClean="0"/>
              <a:pPr/>
              <a:t>2018-6-12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15801BC-495C-4787-AA77-D3EA95FA9102}" type="slidenum">
              <a:rPr lang="zh-CN" altLang="en-US" smtClean="0"/>
              <a:pPr/>
              <a:t>‹#›</a:t>
            </a:fld>
            <a:endParaRPr lang="zh-CN" altLang="en-US"/>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4528634-0ADF-4460-AAB5-A877A91A8D19}" type="datetimeFigureOut">
              <a:rPr lang="zh-CN" altLang="en-US" smtClean="0"/>
              <a:pPr/>
              <a:t>2018-6-12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15801BC-495C-4787-AA77-D3EA95FA9102}" type="slidenum">
              <a:rPr lang="zh-CN" altLang="en-US" smtClean="0"/>
              <a:pPr/>
              <a:t>‹#›</a:t>
            </a:fld>
            <a:endParaRPr lang="zh-CN" altLang="en-US"/>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4528634-0ADF-4460-AAB5-A877A91A8D19}" type="datetimeFigureOut">
              <a:rPr lang="zh-CN" altLang="en-US" smtClean="0"/>
              <a:pPr/>
              <a:t>2018-6-12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15801BC-495C-4787-AA77-D3EA95FA9102}" type="slidenum">
              <a:rPr lang="zh-CN" altLang="en-US" smtClean="0"/>
              <a:pPr/>
              <a:t>‹#›</a:t>
            </a:fld>
            <a:endParaRPr lang="zh-CN" altLang="en-US"/>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4528634-0ADF-4460-AAB5-A877A91A8D19}" type="datetimeFigureOut">
              <a:rPr lang="zh-CN" altLang="en-US" smtClean="0"/>
              <a:pPr/>
              <a:t>2018-6-12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5801BC-495C-4787-AA77-D3EA95FA9102}" type="slidenum">
              <a:rPr lang="zh-CN" altLang="en-US" smtClean="0"/>
              <a:pPr/>
              <a:t>‹#›</a:t>
            </a:fld>
            <a:endParaRPr lang="zh-CN" altLang="en-US"/>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4528634-0ADF-4460-AAB5-A877A91A8D19}" type="datetimeFigureOut">
              <a:rPr lang="zh-CN" altLang="en-US" smtClean="0"/>
              <a:pPr/>
              <a:t>2018-6-12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5801BC-495C-4787-AA77-D3EA95FA9102}" type="slidenum">
              <a:rPr lang="zh-CN" altLang="en-US" smtClean="0"/>
              <a:pPr/>
              <a:t>‹#›</a:t>
            </a:fld>
            <a:endParaRPr lang="zh-CN" altLang="en-US"/>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528634-0ADF-4460-AAB5-A877A91A8D19}" type="datetimeFigureOut">
              <a:rPr lang="zh-CN" altLang="en-US" smtClean="0"/>
              <a:pPr/>
              <a:t>2018-6-12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5801BC-495C-4787-AA77-D3EA95FA910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dissolv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3286116" y="1500174"/>
            <a:ext cx="5500726" cy="1077218"/>
          </a:xfrm>
          <a:prstGeom prst="rect">
            <a:avLst/>
          </a:prstGeom>
          <a:noFill/>
        </p:spPr>
        <p:txBody>
          <a:bodyPr wrap="square" rtlCol="0">
            <a:spAutoFit/>
          </a:bodyPr>
          <a:lstStyle/>
          <a:p>
            <a:pPr algn="r"/>
            <a:r>
              <a:rPr lang="zh-CN" altLang="en-US" sz="3200" dirty="0" smtClean="0">
                <a:solidFill>
                  <a:schemeClr val="bg1"/>
                </a:solidFill>
                <a:latin typeface="+mn-ea"/>
              </a:rPr>
              <a:t>“</a:t>
            </a:r>
            <a:r>
              <a:rPr lang="zh-CN" altLang="en-US" sz="3200" dirty="0" smtClean="0">
                <a:solidFill>
                  <a:schemeClr val="bg1"/>
                </a:solidFill>
                <a:latin typeface="华文琥珀" pitchFamily="2" charset="-122"/>
                <a:ea typeface="华文琥珀" pitchFamily="2" charset="-122"/>
              </a:rPr>
              <a:t>不忘初心</a:t>
            </a:r>
            <a:r>
              <a:rPr lang="zh-CN" altLang="en-US" sz="3200" dirty="0" smtClean="0">
                <a:solidFill>
                  <a:schemeClr val="bg1"/>
                </a:solidFill>
                <a:latin typeface="+mn-ea"/>
              </a:rPr>
              <a:t>”</a:t>
            </a:r>
            <a:r>
              <a:rPr lang="zh-CN" altLang="en-US" sz="3200" dirty="0">
                <a:solidFill>
                  <a:schemeClr val="bg1"/>
                </a:solidFill>
                <a:latin typeface="华文琥珀" pitchFamily="2" charset="-122"/>
                <a:ea typeface="华文琥珀" pitchFamily="2" charset="-122"/>
              </a:rPr>
              <a:t>与</a:t>
            </a:r>
            <a:r>
              <a:rPr lang="zh-CN" altLang="en-US" sz="3200" dirty="0" smtClean="0">
                <a:solidFill>
                  <a:schemeClr val="bg1"/>
                </a:solidFill>
                <a:latin typeface="+mn-ea"/>
              </a:rPr>
              <a:t>“</a:t>
            </a:r>
            <a:r>
              <a:rPr lang="zh-CN" altLang="en-US" sz="3200" dirty="0" smtClean="0">
                <a:solidFill>
                  <a:schemeClr val="bg1"/>
                </a:solidFill>
                <a:latin typeface="华文琥珀" pitchFamily="2" charset="-122"/>
                <a:ea typeface="华文琥珀" pitchFamily="2" charset="-122"/>
              </a:rPr>
              <a:t>增强本领</a:t>
            </a:r>
            <a:r>
              <a:rPr lang="zh-CN" altLang="en-US" sz="3200" dirty="0" smtClean="0">
                <a:solidFill>
                  <a:schemeClr val="bg1"/>
                </a:solidFill>
                <a:latin typeface="+mn-ea"/>
              </a:rPr>
              <a:t>”</a:t>
            </a:r>
            <a:r>
              <a:rPr lang="zh-CN" altLang="en-US" sz="3200" dirty="0" smtClean="0">
                <a:solidFill>
                  <a:schemeClr val="bg1"/>
                </a:solidFill>
                <a:latin typeface="华文琥珀" pitchFamily="2" charset="-122"/>
                <a:ea typeface="华文琥珀" pitchFamily="2" charset="-122"/>
              </a:rPr>
              <a:t>的辩证关系浅谈</a:t>
            </a:r>
            <a:endParaRPr lang="zh-CN" altLang="en-US" sz="3200" dirty="0">
              <a:solidFill>
                <a:schemeClr val="bg1"/>
              </a:solidFill>
              <a:latin typeface="华文琥珀" pitchFamily="2" charset="-122"/>
              <a:ea typeface="华文琥珀" pitchFamily="2" charset="-122"/>
            </a:endParaRPr>
          </a:p>
        </p:txBody>
      </p:sp>
      <p:sp>
        <p:nvSpPr>
          <p:cNvPr id="6" name="TextBox 5"/>
          <p:cNvSpPr txBox="1"/>
          <p:nvPr/>
        </p:nvSpPr>
        <p:spPr>
          <a:xfrm>
            <a:off x="5143504" y="5500702"/>
            <a:ext cx="3500462" cy="461665"/>
          </a:xfrm>
          <a:prstGeom prst="rect">
            <a:avLst/>
          </a:prstGeom>
          <a:noFill/>
        </p:spPr>
        <p:txBody>
          <a:bodyPr wrap="square" rtlCol="0">
            <a:spAutoFit/>
          </a:bodyPr>
          <a:lstStyle/>
          <a:p>
            <a:pPr algn="r"/>
            <a:r>
              <a:rPr lang="zh-CN" altLang="en-US" sz="2400" dirty="0" smtClean="0">
                <a:solidFill>
                  <a:schemeClr val="bg1"/>
                </a:solidFill>
                <a:latin typeface="华文行楷" pitchFamily="2" charset="-122"/>
                <a:ea typeface="华文行楷" pitchFamily="2" charset="-122"/>
              </a:rPr>
              <a:t>第三党支部</a:t>
            </a:r>
            <a:r>
              <a:rPr lang="zh-CN" altLang="en-US" sz="2400" dirty="0" smtClean="0">
                <a:solidFill>
                  <a:schemeClr val="bg1"/>
                </a:solidFill>
                <a:latin typeface="+mn-ea"/>
              </a:rPr>
              <a:t>：</a:t>
            </a:r>
            <a:r>
              <a:rPr lang="zh-CN" altLang="en-US" sz="2400" dirty="0" smtClean="0">
                <a:solidFill>
                  <a:schemeClr val="bg1"/>
                </a:solidFill>
                <a:latin typeface="华文行楷" pitchFamily="2" charset="-122"/>
                <a:ea typeface="华文行楷" pitchFamily="2" charset="-122"/>
              </a:rPr>
              <a:t>王昌祥</a:t>
            </a:r>
            <a:endParaRPr lang="zh-CN" altLang="en-US" sz="2400" dirty="0">
              <a:solidFill>
                <a:schemeClr val="bg1"/>
              </a:solidFill>
              <a:latin typeface="华文行楷" pitchFamily="2" charset="-122"/>
              <a:ea typeface="华文行楷" pitchFamily="2" charset="-122"/>
            </a:endParaRPr>
          </a:p>
        </p:txBody>
      </p:sp>
      <p:grpSp>
        <p:nvGrpSpPr>
          <p:cNvPr id="9" name="组合 8"/>
          <p:cNvGrpSpPr/>
          <p:nvPr/>
        </p:nvGrpSpPr>
        <p:grpSpPr>
          <a:xfrm>
            <a:off x="4500562" y="2928934"/>
            <a:ext cx="4214842" cy="830997"/>
            <a:chOff x="4500562" y="3000372"/>
            <a:chExt cx="4214842" cy="830997"/>
          </a:xfrm>
        </p:grpSpPr>
        <p:sp>
          <p:nvSpPr>
            <p:cNvPr id="7" name="TextBox 6"/>
            <p:cNvSpPr txBox="1"/>
            <p:nvPr/>
          </p:nvSpPr>
          <p:spPr>
            <a:xfrm>
              <a:off x="4500562" y="3000372"/>
              <a:ext cx="4071966" cy="369332"/>
            </a:xfrm>
            <a:prstGeom prst="rect">
              <a:avLst/>
            </a:prstGeom>
            <a:noFill/>
          </p:spPr>
          <p:txBody>
            <a:bodyPr wrap="square" rtlCol="0">
              <a:spAutoFit/>
            </a:bodyPr>
            <a:lstStyle/>
            <a:p>
              <a:r>
                <a:rPr lang="en-US" altLang="zh-CN" dirty="0" smtClean="0">
                  <a:solidFill>
                    <a:schemeClr val="bg1"/>
                  </a:solidFill>
                  <a:latin typeface="华文行楷" pitchFamily="2" charset="-122"/>
                  <a:ea typeface="华文行楷" pitchFamily="2" charset="-122"/>
                </a:rPr>
                <a:t>_______</a:t>
              </a:r>
              <a:endParaRPr lang="zh-CN" altLang="en-US" dirty="0">
                <a:solidFill>
                  <a:schemeClr val="bg1"/>
                </a:solidFill>
                <a:latin typeface="华文行楷" pitchFamily="2" charset="-122"/>
                <a:ea typeface="华文行楷" pitchFamily="2" charset="-122"/>
              </a:endParaRPr>
            </a:p>
          </p:txBody>
        </p:sp>
        <p:sp>
          <p:nvSpPr>
            <p:cNvPr id="8" name="TextBox 7"/>
            <p:cNvSpPr txBox="1"/>
            <p:nvPr/>
          </p:nvSpPr>
          <p:spPr>
            <a:xfrm>
              <a:off x="5214942" y="3000372"/>
              <a:ext cx="3500462" cy="830997"/>
            </a:xfrm>
            <a:prstGeom prst="rect">
              <a:avLst/>
            </a:prstGeom>
            <a:noFill/>
          </p:spPr>
          <p:txBody>
            <a:bodyPr wrap="square" rtlCol="0">
              <a:spAutoFit/>
            </a:bodyPr>
            <a:lstStyle/>
            <a:p>
              <a:pPr algn="r"/>
              <a:r>
                <a:rPr lang="zh-CN" altLang="en-US" sz="2400" dirty="0" smtClean="0">
                  <a:solidFill>
                    <a:schemeClr val="bg1"/>
                  </a:solidFill>
                  <a:latin typeface="华文行楷" pitchFamily="2" charset="-122"/>
                  <a:ea typeface="华文行楷" pitchFamily="2" charset="-122"/>
                </a:rPr>
                <a:t>学习习近平新时期中国特色社会主义思想体会</a:t>
              </a:r>
              <a:endParaRPr lang="zh-CN" altLang="en-US" sz="2400" dirty="0"/>
            </a:p>
          </p:txBody>
        </p:sp>
      </p:gr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t="25000" r="62000"/>
          </a:stretch>
        </a:blipFill>
        <a:effectLst/>
      </p:bgPr>
    </p:bg>
    <p:spTree>
      <p:nvGrpSpPr>
        <p:cNvPr id="1" name=""/>
        <p:cNvGrpSpPr/>
        <p:nvPr/>
      </p:nvGrpSpPr>
      <p:grpSpPr>
        <a:xfrm>
          <a:off x="0" y="0"/>
          <a:ext cx="0" cy="0"/>
          <a:chOff x="0" y="0"/>
          <a:chExt cx="0" cy="0"/>
        </a:xfrm>
      </p:grpSpPr>
      <p:sp>
        <p:nvSpPr>
          <p:cNvPr id="3" name="TextBox 2"/>
          <p:cNvSpPr txBox="1"/>
          <p:nvPr/>
        </p:nvSpPr>
        <p:spPr>
          <a:xfrm>
            <a:off x="3428992" y="571480"/>
            <a:ext cx="5286412" cy="954107"/>
          </a:xfrm>
          <a:prstGeom prst="rect">
            <a:avLst/>
          </a:prstGeom>
          <a:noFill/>
          <a:ln>
            <a:solidFill>
              <a:srgbClr val="FF0000"/>
            </a:solidFill>
          </a:ln>
        </p:spPr>
        <p:txBody>
          <a:bodyPr wrap="square" rtlCol="0">
            <a:spAutoFit/>
          </a:bodyPr>
          <a:lstStyle/>
          <a:p>
            <a:pPr algn="r"/>
            <a:r>
              <a:rPr lang="zh-CN" altLang="en-US" sz="2800" dirty="0">
                <a:solidFill>
                  <a:srgbClr val="FF0000"/>
                </a:solidFill>
                <a:latin typeface="+mn-ea"/>
              </a:rPr>
              <a:t>二、“</a:t>
            </a:r>
            <a:r>
              <a:rPr lang="zh-CN" altLang="en-US" sz="2800" dirty="0">
                <a:solidFill>
                  <a:srgbClr val="FF0000"/>
                </a:solidFill>
                <a:latin typeface="华文行楷" pitchFamily="2" charset="-122"/>
                <a:ea typeface="华文行楷" pitchFamily="2" charset="-122"/>
              </a:rPr>
              <a:t>不忘初心</a:t>
            </a:r>
            <a:r>
              <a:rPr lang="zh-CN" altLang="en-US" sz="2800" dirty="0">
                <a:solidFill>
                  <a:srgbClr val="FF0000"/>
                </a:solidFill>
                <a:latin typeface="+mn-ea"/>
              </a:rPr>
              <a:t>”</a:t>
            </a:r>
            <a:r>
              <a:rPr lang="zh-CN" altLang="en-US" sz="2800" dirty="0">
                <a:solidFill>
                  <a:srgbClr val="FF0000"/>
                </a:solidFill>
                <a:latin typeface="华文行楷" pitchFamily="2" charset="-122"/>
                <a:ea typeface="华文行楷" pitchFamily="2" charset="-122"/>
              </a:rPr>
              <a:t>必然要求增强政治领导本领</a:t>
            </a:r>
            <a:r>
              <a:rPr lang="zh-CN" altLang="en-US" sz="2800" dirty="0">
                <a:solidFill>
                  <a:srgbClr val="FF0000"/>
                </a:solidFill>
                <a:latin typeface="+mn-ea"/>
              </a:rPr>
              <a:t>，</a:t>
            </a:r>
            <a:r>
              <a:rPr lang="zh-CN" altLang="en-US" sz="2800" dirty="0">
                <a:solidFill>
                  <a:srgbClr val="FF0000"/>
                </a:solidFill>
                <a:latin typeface="华文行楷" pitchFamily="2" charset="-122"/>
                <a:ea typeface="华文行楷" pitchFamily="2" charset="-122"/>
              </a:rPr>
              <a:t>提高执政</a:t>
            </a:r>
            <a:r>
              <a:rPr lang="zh-CN" altLang="en-US" sz="2800" dirty="0" smtClean="0">
                <a:solidFill>
                  <a:srgbClr val="FF0000"/>
                </a:solidFill>
                <a:latin typeface="华文行楷" pitchFamily="2" charset="-122"/>
                <a:ea typeface="华文行楷" pitchFamily="2" charset="-122"/>
              </a:rPr>
              <a:t>能力</a:t>
            </a:r>
            <a:endParaRPr lang="zh-CN" altLang="en-US" sz="2800" dirty="0">
              <a:solidFill>
                <a:srgbClr val="FF0000"/>
              </a:solidFill>
              <a:latin typeface="华文行楷" pitchFamily="2" charset="-122"/>
              <a:ea typeface="华文行楷" pitchFamily="2" charset="-122"/>
            </a:endParaRPr>
          </a:p>
        </p:txBody>
      </p:sp>
      <p:sp>
        <p:nvSpPr>
          <p:cNvPr id="4" name="TextBox 3"/>
          <p:cNvSpPr txBox="1"/>
          <p:nvPr/>
        </p:nvSpPr>
        <p:spPr>
          <a:xfrm>
            <a:off x="4500562" y="2357430"/>
            <a:ext cx="4214842" cy="2677656"/>
          </a:xfrm>
          <a:prstGeom prst="rect">
            <a:avLst/>
          </a:prstGeom>
          <a:noFill/>
          <a:ln>
            <a:solidFill>
              <a:srgbClr val="FF0000"/>
            </a:solidFill>
          </a:ln>
        </p:spPr>
        <p:txBody>
          <a:bodyPr wrap="square" rtlCol="0">
            <a:spAutoFit/>
          </a:bodyPr>
          <a:lstStyle/>
          <a:p>
            <a:r>
              <a:rPr lang="zh-CN" altLang="en-US" sz="2800" dirty="0">
                <a:solidFill>
                  <a:srgbClr val="FF0000"/>
                </a:solidFill>
                <a:latin typeface="华文楷体" pitchFamily="2" charset="-122"/>
                <a:ea typeface="华文楷体" pitchFamily="2" charset="-122"/>
              </a:rPr>
              <a:t>在当前复杂的国内外环境下，面临党的十九大提出的宏伟目标和新战略、新部署、党的执政能力建设还存在一些亟待解决的问题</a:t>
            </a:r>
            <a:r>
              <a:rPr lang="zh-CN" altLang="en-US" sz="2800" dirty="0" smtClean="0">
                <a:solidFill>
                  <a:srgbClr val="FF0000"/>
                </a:solidFill>
                <a:latin typeface="华文楷体" pitchFamily="2" charset="-122"/>
                <a:ea typeface="华文楷体" pitchFamily="2" charset="-122"/>
              </a:rPr>
              <a:t>。</a:t>
            </a:r>
            <a:endParaRPr lang="zh-CN" altLang="en-US" sz="2800" dirty="0">
              <a:solidFill>
                <a:srgbClr val="FF0000"/>
              </a:solidFill>
              <a:latin typeface="华文楷体" pitchFamily="2" charset="-122"/>
              <a:ea typeface="华文楷体" pitchFamily="2" charset="-122"/>
            </a:endParaRPr>
          </a:p>
        </p:txBody>
      </p:sp>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t="3000" r="-4000" b="-2000"/>
          </a:stretch>
        </a:blipFill>
        <a:effectLst/>
      </p:bgPr>
    </p:bg>
    <p:spTree>
      <p:nvGrpSpPr>
        <p:cNvPr id="1" name=""/>
        <p:cNvGrpSpPr/>
        <p:nvPr/>
      </p:nvGrpSpPr>
      <p:grpSpPr>
        <a:xfrm>
          <a:off x="0" y="0"/>
          <a:ext cx="0" cy="0"/>
          <a:chOff x="0" y="0"/>
          <a:chExt cx="0" cy="0"/>
        </a:xfrm>
      </p:grpSpPr>
      <p:sp>
        <p:nvSpPr>
          <p:cNvPr id="2" name="TextBox 1"/>
          <p:cNvSpPr txBox="1"/>
          <p:nvPr/>
        </p:nvSpPr>
        <p:spPr>
          <a:xfrm>
            <a:off x="4786314" y="928670"/>
            <a:ext cx="3857652" cy="1815882"/>
          </a:xfrm>
          <a:prstGeom prst="rect">
            <a:avLst/>
          </a:prstGeom>
          <a:noFill/>
          <a:ln>
            <a:solidFill>
              <a:srgbClr val="FF0000"/>
            </a:solidFill>
          </a:ln>
        </p:spPr>
        <p:txBody>
          <a:bodyPr wrap="square" rtlCol="0">
            <a:spAutoFit/>
          </a:bodyPr>
          <a:lstStyle/>
          <a:p>
            <a:r>
              <a:rPr lang="zh-CN" altLang="en-US" sz="2800" dirty="0">
                <a:solidFill>
                  <a:srgbClr val="FF0000"/>
                </a:solidFill>
                <a:latin typeface="华文楷体" pitchFamily="2" charset="-122"/>
                <a:ea typeface="华文楷体" pitchFamily="2" charset="-122"/>
              </a:rPr>
              <a:t>面对复杂的环境和现状，必然要求我们党，着力提高和增强政治领导本领</a:t>
            </a:r>
            <a:r>
              <a:rPr lang="zh-CN" altLang="en-US" sz="2800" dirty="0" smtClean="0">
                <a:solidFill>
                  <a:srgbClr val="FF0000"/>
                </a:solidFill>
                <a:latin typeface="华文楷体" pitchFamily="2" charset="-122"/>
                <a:ea typeface="华文楷体" pitchFamily="2" charset="-122"/>
              </a:rPr>
              <a:t>。</a:t>
            </a:r>
            <a:endParaRPr lang="zh-CN" altLang="en-US" sz="2800" dirty="0">
              <a:solidFill>
                <a:srgbClr val="FF0000"/>
              </a:solidFill>
              <a:latin typeface="华文楷体" pitchFamily="2" charset="-122"/>
              <a:ea typeface="华文楷体" pitchFamily="2" charset="-122"/>
            </a:endParaRPr>
          </a:p>
        </p:txBody>
      </p:sp>
      <p:sp>
        <p:nvSpPr>
          <p:cNvPr id="3" name="矩形 2"/>
          <p:cNvSpPr/>
          <p:nvPr/>
        </p:nvSpPr>
        <p:spPr>
          <a:xfrm>
            <a:off x="214282" y="5072074"/>
            <a:ext cx="3500462" cy="13573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t="10000" r="52000"/>
          </a:stretch>
        </a:blipFill>
        <a:effectLst/>
      </p:bgPr>
    </p:bg>
    <p:spTree>
      <p:nvGrpSpPr>
        <p:cNvPr id="1" name=""/>
        <p:cNvGrpSpPr/>
        <p:nvPr/>
      </p:nvGrpSpPr>
      <p:grpSpPr>
        <a:xfrm>
          <a:off x="0" y="0"/>
          <a:ext cx="0" cy="0"/>
          <a:chOff x="0" y="0"/>
          <a:chExt cx="0" cy="0"/>
        </a:xfrm>
      </p:grpSpPr>
      <p:sp>
        <p:nvSpPr>
          <p:cNvPr id="3" name="TextBox 2"/>
          <p:cNvSpPr txBox="1"/>
          <p:nvPr/>
        </p:nvSpPr>
        <p:spPr>
          <a:xfrm>
            <a:off x="4500562" y="1071546"/>
            <a:ext cx="4286280" cy="2893100"/>
          </a:xfrm>
          <a:prstGeom prst="rect">
            <a:avLst/>
          </a:prstGeom>
          <a:noFill/>
          <a:ln>
            <a:solidFill>
              <a:srgbClr val="FF3300"/>
            </a:solidFill>
          </a:ln>
        </p:spPr>
        <p:txBody>
          <a:bodyPr wrap="square" rtlCol="0">
            <a:spAutoFit/>
          </a:bodyPr>
          <a:lstStyle/>
          <a:p>
            <a:r>
              <a:rPr lang="zh-CN" altLang="en-US" sz="2600" dirty="0">
                <a:solidFill>
                  <a:srgbClr val="FF0000"/>
                </a:solidFill>
                <a:latin typeface="华文楷体" pitchFamily="2" charset="-122"/>
                <a:ea typeface="华文楷体" pitchFamily="2" charset="-122"/>
              </a:rPr>
              <a:t>增强政治领导本领，一是要提高“把方向、谋大局、定政策、促改革”的本领。在激烈的国际风云中，使全党增强保持政治定力、驾驭政治局面、防范政治风险的本领。</a:t>
            </a:r>
            <a:endParaRPr lang="zh-CN" altLang="en-US" sz="2600" dirty="0"/>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6000"/>
            <a:lum/>
          </a:blip>
          <a:srcRect/>
          <a:stretch>
            <a:fillRect l="-6000"/>
          </a:stretch>
        </a:blipFill>
        <a:effectLst/>
      </p:bgPr>
    </p:bg>
    <p:spTree>
      <p:nvGrpSpPr>
        <p:cNvPr id="1" name=""/>
        <p:cNvGrpSpPr/>
        <p:nvPr/>
      </p:nvGrpSpPr>
      <p:grpSpPr>
        <a:xfrm>
          <a:off x="0" y="0"/>
          <a:ext cx="0" cy="0"/>
          <a:chOff x="0" y="0"/>
          <a:chExt cx="0" cy="0"/>
        </a:xfrm>
      </p:grpSpPr>
      <p:sp>
        <p:nvSpPr>
          <p:cNvPr id="2" name="TextBox 1"/>
          <p:cNvSpPr txBox="1"/>
          <p:nvPr/>
        </p:nvSpPr>
        <p:spPr>
          <a:xfrm>
            <a:off x="3500430" y="642918"/>
            <a:ext cx="5286412" cy="2677656"/>
          </a:xfrm>
          <a:prstGeom prst="rect">
            <a:avLst/>
          </a:prstGeom>
          <a:noFill/>
          <a:ln>
            <a:solidFill>
              <a:srgbClr val="FF0000"/>
            </a:solidFill>
          </a:ln>
        </p:spPr>
        <p:txBody>
          <a:bodyPr wrap="square" rtlCol="0">
            <a:spAutoFit/>
          </a:bodyPr>
          <a:lstStyle/>
          <a:p>
            <a:r>
              <a:rPr lang="zh-CN" altLang="en-US" sz="2800" dirty="0">
                <a:solidFill>
                  <a:srgbClr val="FF0000"/>
                </a:solidFill>
                <a:latin typeface="华文楷体" pitchFamily="2" charset="-122"/>
                <a:ea typeface="华文楷体" pitchFamily="2" charset="-122"/>
              </a:rPr>
              <a:t>二是要通过增强政治领导本领，用战略思维、创新思维、辩证思维、法治思维来科学的制定和执行党的路线方针和政策，把党的十九大提出的各项战略部署落到</a:t>
            </a:r>
            <a:r>
              <a:rPr lang="zh-CN" altLang="en-US" sz="2800" dirty="0" smtClean="0">
                <a:solidFill>
                  <a:srgbClr val="FF0000"/>
                </a:solidFill>
                <a:latin typeface="华文楷体" pitchFamily="2" charset="-122"/>
                <a:ea typeface="华文楷体" pitchFamily="2" charset="-122"/>
              </a:rPr>
              <a:t>实处。</a:t>
            </a:r>
            <a:endParaRPr lang="zh-CN" altLang="en-US" sz="2800" dirty="0">
              <a:solidFill>
                <a:srgbClr val="FF0000"/>
              </a:solidFill>
              <a:latin typeface="华文楷体" pitchFamily="2" charset="-122"/>
              <a:ea typeface="华文楷体" pitchFamily="2" charset="-122"/>
            </a:endParaRPr>
          </a:p>
        </p:txBody>
      </p:sp>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8000" r="62000"/>
          </a:stretch>
        </a:blipFill>
        <a:effectLst/>
      </p:bgPr>
    </p:bg>
    <p:spTree>
      <p:nvGrpSpPr>
        <p:cNvPr id="1" name=""/>
        <p:cNvGrpSpPr/>
        <p:nvPr/>
      </p:nvGrpSpPr>
      <p:grpSpPr>
        <a:xfrm>
          <a:off x="0" y="0"/>
          <a:ext cx="0" cy="0"/>
          <a:chOff x="0" y="0"/>
          <a:chExt cx="0" cy="0"/>
        </a:xfrm>
      </p:grpSpPr>
      <p:sp>
        <p:nvSpPr>
          <p:cNvPr id="2" name="TextBox 1"/>
          <p:cNvSpPr txBox="1"/>
          <p:nvPr/>
        </p:nvSpPr>
        <p:spPr>
          <a:xfrm>
            <a:off x="3357554" y="642918"/>
            <a:ext cx="5214974" cy="954107"/>
          </a:xfrm>
          <a:prstGeom prst="rect">
            <a:avLst/>
          </a:prstGeom>
          <a:noFill/>
          <a:ln>
            <a:solidFill>
              <a:srgbClr val="FF0000"/>
            </a:solidFill>
          </a:ln>
        </p:spPr>
        <p:txBody>
          <a:bodyPr wrap="square" rtlCol="0">
            <a:spAutoFit/>
          </a:bodyPr>
          <a:lstStyle/>
          <a:p>
            <a:r>
              <a:rPr lang="zh-CN" altLang="en-US" sz="2800" dirty="0">
                <a:solidFill>
                  <a:srgbClr val="FF0000"/>
                </a:solidFill>
                <a:latin typeface="+mn-ea"/>
              </a:rPr>
              <a:t>三、</a:t>
            </a:r>
            <a:r>
              <a:rPr lang="zh-CN" altLang="en-US" sz="2800" dirty="0">
                <a:solidFill>
                  <a:srgbClr val="FF0000"/>
                </a:solidFill>
                <a:latin typeface="华文行楷" pitchFamily="2" charset="-122"/>
                <a:ea typeface="华文行楷" pitchFamily="2" charset="-122"/>
              </a:rPr>
              <a:t>不忘初心</a:t>
            </a:r>
            <a:r>
              <a:rPr lang="zh-CN" altLang="en-US" sz="2800" dirty="0">
                <a:solidFill>
                  <a:srgbClr val="FF0000"/>
                </a:solidFill>
                <a:latin typeface="+mn-ea"/>
              </a:rPr>
              <a:t>，</a:t>
            </a:r>
            <a:r>
              <a:rPr lang="zh-CN" altLang="en-US" sz="2800" dirty="0">
                <a:solidFill>
                  <a:srgbClr val="FF0000"/>
                </a:solidFill>
                <a:latin typeface="华文行楷" pitchFamily="2" charset="-122"/>
                <a:ea typeface="华文行楷" pitchFamily="2" charset="-122"/>
              </a:rPr>
              <a:t>必然要求增强群众工作本领</a:t>
            </a:r>
            <a:r>
              <a:rPr lang="zh-CN" altLang="en-US" sz="2800" dirty="0">
                <a:solidFill>
                  <a:srgbClr val="FF0000"/>
                </a:solidFill>
                <a:latin typeface="+mn-ea"/>
              </a:rPr>
              <a:t>，</a:t>
            </a:r>
            <a:r>
              <a:rPr lang="zh-CN" altLang="en-US" sz="2800" dirty="0">
                <a:solidFill>
                  <a:srgbClr val="FF0000"/>
                </a:solidFill>
                <a:latin typeface="华文行楷" pitchFamily="2" charset="-122"/>
                <a:ea typeface="华文行楷" pitchFamily="2" charset="-122"/>
              </a:rPr>
              <a:t>确保为人民谋</a:t>
            </a:r>
            <a:r>
              <a:rPr lang="zh-CN" altLang="en-US" sz="2800" dirty="0" smtClean="0">
                <a:solidFill>
                  <a:srgbClr val="FF0000"/>
                </a:solidFill>
                <a:latin typeface="华文行楷" pitchFamily="2" charset="-122"/>
                <a:ea typeface="华文行楷" pitchFamily="2" charset="-122"/>
              </a:rPr>
              <a:t>幸福</a:t>
            </a:r>
            <a:endParaRPr lang="zh-CN" altLang="en-US" sz="2800" dirty="0">
              <a:solidFill>
                <a:srgbClr val="FF0000"/>
              </a:solidFill>
              <a:latin typeface="华文行楷" pitchFamily="2" charset="-122"/>
              <a:ea typeface="华文行楷" pitchFamily="2" charset="-122"/>
            </a:endParaRPr>
          </a:p>
        </p:txBody>
      </p:sp>
      <p:sp>
        <p:nvSpPr>
          <p:cNvPr id="3" name="TextBox 2"/>
          <p:cNvSpPr txBox="1"/>
          <p:nvPr/>
        </p:nvSpPr>
        <p:spPr>
          <a:xfrm>
            <a:off x="3714744" y="2786058"/>
            <a:ext cx="4857784" cy="1815882"/>
          </a:xfrm>
          <a:prstGeom prst="rect">
            <a:avLst/>
          </a:prstGeom>
          <a:noFill/>
          <a:ln>
            <a:solidFill>
              <a:srgbClr val="FF0000"/>
            </a:solidFill>
          </a:ln>
        </p:spPr>
        <p:txBody>
          <a:bodyPr wrap="square" rtlCol="0">
            <a:spAutoFit/>
          </a:bodyPr>
          <a:lstStyle/>
          <a:p>
            <a:r>
              <a:rPr lang="zh-CN" altLang="en-US" sz="2800" dirty="0">
                <a:solidFill>
                  <a:srgbClr val="FF0000"/>
                </a:solidFill>
                <a:latin typeface="华文行楷" pitchFamily="2" charset="-122"/>
                <a:ea typeface="华文行楷" pitchFamily="2" charset="-122"/>
              </a:rPr>
              <a:t>增强群众工作本领</a:t>
            </a:r>
            <a:r>
              <a:rPr lang="zh-CN" altLang="en-US" sz="2800" dirty="0">
                <a:solidFill>
                  <a:srgbClr val="FF0000"/>
                </a:solidFill>
                <a:latin typeface="+mn-ea"/>
              </a:rPr>
              <a:t>，</a:t>
            </a:r>
            <a:r>
              <a:rPr lang="zh-CN" altLang="en-US" sz="2800" dirty="0">
                <a:solidFill>
                  <a:srgbClr val="FF0000"/>
                </a:solidFill>
                <a:latin typeface="华文行楷" pitchFamily="2" charset="-122"/>
                <a:ea typeface="华文行楷" pitchFamily="2" charset="-122"/>
              </a:rPr>
              <a:t>要在</a:t>
            </a:r>
            <a:r>
              <a:rPr lang="zh-CN" altLang="en-US" sz="2800" dirty="0">
                <a:solidFill>
                  <a:srgbClr val="FF0000"/>
                </a:solidFill>
                <a:latin typeface="+mn-ea"/>
              </a:rPr>
              <a:t>“</a:t>
            </a:r>
            <a:r>
              <a:rPr lang="zh-CN" altLang="en-US" sz="2800" dirty="0">
                <a:solidFill>
                  <a:srgbClr val="FF0000"/>
                </a:solidFill>
                <a:latin typeface="华文行楷" pitchFamily="2" charset="-122"/>
                <a:ea typeface="华文行楷" pitchFamily="2" charset="-122"/>
              </a:rPr>
              <a:t>思想上相信群众</a:t>
            </a:r>
            <a:r>
              <a:rPr lang="zh-CN" altLang="en-US" sz="2800" dirty="0">
                <a:solidFill>
                  <a:srgbClr val="FF0000"/>
                </a:solidFill>
                <a:latin typeface="+mn-ea"/>
              </a:rPr>
              <a:t>，</a:t>
            </a:r>
            <a:r>
              <a:rPr lang="zh-CN" altLang="en-US" sz="2800" dirty="0">
                <a:solidFill>
                  <a:srgbClr val="FF0000"/>
                </a:solidFill>
                <a:latin typeface="华文行楷" pitchFamily="2" charset="-122"/>
                <a:ea typeface="华文行楷" pitchFamily="2" charset="-122"/>
              </a:rPr>
              <a:t>行动上依靠群众</a:t>
            </a:r>
            <a:r>
              <a:rPr lang="zh-CN" altLang="en-US" sz="2800" dirty="0">
                <a:solidFill>
                  <a:srgbClr val="FF0000"/>
                </a:solidFill>
                <a:latin typeface="+mn-ea"/>
              </a:rPr>
              <a:t>、</a:t>
            </a:r>
            <a:r>
              <a:rPr lang="zh-CN" altLang="en-US" sz="2800" dirty="0">
                <a:solidFill>
                  <a:srgbClr val="FF0000"/>
                </a:solidFill>
                <a:latin typeface="华文行楷" pitchFamily="2" charset="-122"/>
                <a:ea typeface="华文行楷" pitchFamily="2" charset="-122"/>
              </a:rPr>
              <a:t>目标上维护群众利益</a:t>
            </a:r>
            <a:r>
              <a:rPr lang="zh-CN" altLang="en-US" sz="2800" dirty="0">
                <a:solidFill>
                  <a:srgbClr val="FF0000"/>
                </a:solidFill>
                <a:latin typeface="+mn-ea"/>
              </a:rPr>
              <a:t>”</a:t>
            </a:r>
            <a:r>
              <a:rPr lang="zh-CN" altLang="en-US" sz="2800" dirty="0">
                <a:solidFill>
                  <a:srgbClr val="FF0000"/>
                </a:solidFill>
                <a:latin typeface="华文行楷" pitchFamily="2" charset="-122"/>
                <a:ea typeface="华文行楷" pitchFamily="2" charset="-122"/>
              </a:rPr>
              <a:t>三个方面狠下功夫</a:t>
            </a:r>
            <a:r>
              <a:rPr lang="zh-CN" altLang="en-US" sz="2800" dirty="0" smtClean="0">
                <a:solidFill>
                  <a:srgbClr val="FF0000"/>
                </a:solidFill>
                <a:latin typeface="华文行楷" pitchFamily="2" charset="-122"/>
                <a:ea typeface="华文行楷" pitchFamily="2" charset="-122"/>
              </a:rPr>
              <a:t>。</a:t>
            </a:r>
            <a:endParaRPr lang="zh-CN" altLang="en-US" sz="2800" dirty="0">
              <a:solidFill>
                <a:srgbClr val="FF0000"/>
              </a:solidFill>
              <a:latin typeface="华文行楷" pitchFamily="2" charset="-122"/>
              <a:ea typeface="华文行楷" pitchFamily="2" charset="-122"/>
            </a:endParaRPr>
          </a:p>
        </p:txBody>
      </p:sp>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0000"/>
            <a:lum/>
          </a:blip>
          <a:srcRect/>
          <a:stretch>
            <a:fillRect l="2000" r="1000"/>
          </a:stretch>
        </a:blipFill>
        <a:effectLst/>
      </p:bgPr>
    </p:bg>
    <p:spTree>
      <p:nvGrpSpPr>
        <p:cNvPr id="1" name=""/>
        <p:cNvGrpSpPr/>
        <p:nvPr/>
      </p:nvGrpSpPr>
      <p:grpSpPr>
        <a:xfrm>
          <a:off x="0" y="0"/>
          <a:ext cx="0" cy="0"/>
          <a:chOff x="0" y="0"/>
          <a:chExt cx="0" cy="0"/>
        </a:xfrm>
      </p:grpSpPr>
      <p:sp>
        <p:nvSpPr>
          <p:cNvPr id="2" name="TextBox 1"/>
          <p:cNvSpPr txBox="1"/>
          <p:nvPr/>
        </p:nvSpPr>
        <p:spPr>
          <a:xfrm>
            <a:off x="3286116" y="1285860"/>
            <a:ext cx="5214974" cy="1015663"/>
          </a:xfrm>
          <a:prstGeom prst="rect">
            <a:avLst/>
          </a:prstGeom>
          <a:solidFill>
            <a:schemeClr val="bg1"/>
          </a:solidFill>
          <a:ln>
            <a:solidFill>
              <a:srgbClr val="FF3300"/>
            </a:solidFill>
          </a:ln>
        </p:spPr>
        <p:txBody>
          <a:bodyPr wrap="square" rtlCol="0">
            <a:spAutoFit/>
          </a:bodyPr>
          <a:lstStyle/>
          <a:p>
            <a:pPr algn="r"/>
            <a:r>
              <a:rPr lang="zh-CN" altLang="en-US" sz="3000" dirty="0">
                <a:solidFill>
                  <a:srgbClr val="FF0000"/>
                </a:solidFill>
                <a:latin typeface="+mn-ea"/>
              </a:rPr>
              <a:t>（一）</a:t>
            </a:r>
            <a:r>
              <a:rPr lang="zh-CN" altLang="en-US" sz="3000" dirty="0">
                <a:solidFill>
                  <a:srgbClr val="FF0000"/>
                </a:solidFill>
                <a:latin typeface="华文行楷" pitchFamily="2" charset="-122"/>
                <a:ea typeface="华文行楷" pitchFamily="2" charset="-122"/>
              </a:rPr>
              <a:t>思想上相信群众是</a:t>
            </a:r>
            <a:r>
              <a:rPr lang="zh-CN" altLang="en-US" sz="3000" dirty="0" smtClean="0">
                <a:solidFill>
                  <a:srgbClr val="FF0000"/>
                </a:solidFill>
                <a:latin typeface="华文行楷" pitchFamily="2" charset="-122"/>
                <a:ea typeface="华文行楷" pitchFamily="2" charset="-122"/>
              </a:rPr>
              <a:t>增强</a:t>
            </a:r>
            <a:endParaRPr lang="en-US" altLang="zh-CN" sz="3000" dirty="0" smtClean="0">
              <a:solidFill>
                <a:srgbClr val="FF0000"/>
              </a:solidFill>
              <a:latin typeface="华文行楷" pitchFamily="2" charset="-122"/>
              <a:ea typeface="华文行楷" pitchFamily="2" charset="-122"/>
            </a:endParaRPr>
          </a:p>
          <a:p>
            <a:pPr algn="r"/>
            <a:r>
              <a:rPr lang="zh-CN" altLang="en-US" sz="3000" dirty="0" smtClean="0">
                <a:solidFill>
                  <a:srgbClr val="FF0000"/>
                </a:solidFill>
                <a:latin typeface="华文行楷" pitchFamily="2" charset="-122"/>
                <a:ea typeface="华文行楷" pitchFamily="2" charset="-122"/>
              </a:rPr>
              <a:t>群众</a:t>
            </a:r>
            <a:r>
              <a:rPr lang="zh-CN" altLang="en-US" sz="3000" dirty="0">
                <a:solidFill>
                  <a:srgbClr val="FF0000"/>
                </a:solidFill>
                <a:latin typeface="华文行楷" pitchFamily="2" charset="-122"/>
                <a:ea typeface="华文行楷" pitchFamily="2" charset="-122"/>
              </a:rPr>
              <a:t>工作本领的前提</a:t>
            </a:r>
            <a:r>
              <a:rPr lang="zh-CN" altLang="en-US" sz="3000" dirty="0" smtClean="0">
                <a:solidFill>
                  <a:srgbClr val="FF0000"/>
                </a:solidFill>
                <a:latin typeface="华文行楷" pitchFamily="2" charset="-122"/>
                <a:ea typeface="华文行楷" pitchFamily="2" charset="-122"/>
              </a:rPr>
              <a:t>条件</a:t>
            </a:r>
            <a:endParaRPr lang="zh-CN" altLang="en-US" sz="3000" dirty="0">
              <a:solidFill>
                <a:srgbClr val="FF0000"/>
              </a:solidFill>
              <a:latin typeface="华文行楷" pitchFamily="2" charset="-122"/>
              <a:ea typeface="华文行楷" pitchFamily="2" charset="-122"/>
            </a:endParaRPr>
          </a:p>
        </p:txBody>
      </p:sp>
      <p:sp>
        <p:nvSpPr>
          <p:cNvPr id="3" name="TextBox 2"/>
          <p:cNvSpPr txBox="1"/>
          <p:nvPr/>
        </p:nvSpPr>
        <p:spPr>
          <a:xfrm>
            <a:off x="2500298" y="2571744"/>
            <a:ext cx="6000792" cy="2400657"/>
          </a:xfrm>
          <a:prstGeom prst="rect">
            <a:avLst/>
          </a:prstGeom>
          <a:solidFill>
            <a:schemeClr val="bg1"/>
          </a:solidFill>
          <a:ln>
            <a:solidFill>
              <a:srgbClr val="FF3300"/>
            </a:solidFill>
          </a:ln>
        </p:spPr>
        <p:txBody>
          <a:bodyPr wrap="square" rtlCol="0">
            <a:spAutoFit/>
          </a:bodyPr>
          <a:lstStyle/>
          <a:p>
            <a:r>
              <a:rPr lang="zh-CN" altLang="en-US" sz="3000" dirty="0">
                <a:solidFill>
                  <a:srgbClr val="FF0000"/>
                </a:solidFill>
                <a:latin typeface="华文楷体" pitchFamily="2" charset="-122"/>
                <a:ea typeface="华文楷体" pitchFamily="2" charset="-122"/>
              </a:rPr>
              <a:t>只有思想上充分相信群众，才能自觉把群众动员组织起来，形成强大的推动社会历史向前的</a:t>
            </a:r>
            <a:r>
              <a:rPr lang="zh-CN" altLang="en-US" sz="3000" dirty="0" smtClean="0">
                <a:solidFill>
                  <a:srgbClr val="FF0000"/>
                </a:solidFill>
                <a:latin typeface="华文楷体" pitchFamily="2" charset="-122"/>
                <a:ea typeface="华文楷体" pitchFamily="2" charset="-122"/>
              </a:rPr>
              <a:t>动力。只有在思想上相信群众，才能自觉为群众谋幸福。</a:t>
            </a:r>
            <a:endParaRPr lang="zh-CN" altLang="en-US" sz="3000" dirty="0">
              <a:solidFill>
                <a:srgbClr val="FF0000"/>
              </a:solidFill>
              <a:latin typeface="华文楷体" pitchFamily="2" charset="-122"/>
              <a:ea typeface="华文楷体"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b="-5000"/>
          </a:stretch>
        </a:blipFill>
        <a:effectLst/>
      </p:bgPr>
    </p:bg>
    <p:spTree>
      <p:nvGrpSpPr>
        <p:cNvPr id="1" name=""/>
        <p:cNvGrpSpPr/>
        <p:nvPr/>
      </p:nvGrpSpPr>
      <p:grpSpPr>
        <a:xfrm>
          <a:off x="0" y="0"/>
          <a:ext cx="0" cy="0"/>
          <a:chOff x="0" y="0"/>
          <a:chExt cx="0" cy="0"/>
        </a:xfrm>
      </p:grpSpPr>
      <p:sp>
        <p:nvSpPr>
          <p:cNvPr id="3" name="TextBox 2"/>
          <p:cNvSpPr txBox="1"/>
          <p:nvPr/>
        </p:nvSpPr>
        <p:spPr>
          <a:xfrm rot="20858877">
            <a:off x="1547408" y="1973011"/>
            <a:ext cx="5873102" cy="1077218"/>
          </a:xfrm>
          <a:prstGeom prst="rect">
            <a:avLst/>
          </a:prstGeom>
          <a:noFill/>
          <a:ln>
            <a:solidFill>
              <a:srgbClr val="FF3300"/>
            </a:solidFill>
          </a:ln>
        </p:spPr>
        <p:txBody>
          <a:bodyPr wrap="square" rtlCol="0">
            <a:spAutoFit/>
          </a:bodyPr>
          <a:lstStyle/>
          <a:p>
            <a:pPr algn="r"/>
            <a:r>
              <a:rPr lang="zh-CN" altLang="en-US" sz="3200" dirty="0">
                <a:solidFill>
                  <a:srgbClr val="FF0000"/>
                </a:solidFill>
                <a:latin typeface="华文楷体" pitchFamily="2" charset="-122"/>
                <a:ea typeface="华文楷体" pitchFamily="2" charset="-122"/>
              </a:rPr>
              <a:t>（二）行动上紧紧依靠</a:t>
            </a:r>
            <a:r>
              <a:rPr lang="zh-CN" altLang="en-US" sz="3200" dirty="0" smtClean="0">
                <a:solidFill>
                  <a:srgbClr val="FF0000"/>
                </a:solidFill>
                <a:latin typeface="华文楷体" pitchFamily="2" charset="-122"/>
                <a:ea typeface="华文楷体" pitchFamily="2" charset="-122"/>
              </a:rPr>
              <a:t>群众</a:t>
            </a:r>
            <a:endParaRPr lang="en-US" altLang="zh-CN" sz="3200" dirty="0" smtClean="0">
              <a:solidFill>
                <a:srgbClr val="FF0000"/>
              </a:solidFill>
              <a:latin typeface="华文楷体" pitchFamily="2" charset="-122"/>
              <a:ea typeface="华文楷体" pitchFamily="2" charset="-122"/>
            </a:endParaRPr>
          </a:p>
          <a:p>
            <a:pPr algn="r"/>
            <a:r>
              <a:rPr lang="zh-CN" altLang="en-US" sz="3200" dirty="0" smtClean="0">
                <a:solidFill>
                  <a:srgbClr val="FF0000"/>
                </a:solidFill>
                <a:latin typeface="华文楷体" pitchFamily="2" charset="-122"/>
                <a:ea typeface="华文楷体" pitchFamily="2" charset="-122"/>
              </a:rPr>
              <a:t>是增强群众</a:t>
            </a:r>
            <a:r>
              <a:rPr lang="zh-CN" altLang="en-US" sz="3200" dirty="0">
                <a:solidFill>
                  <a:srgbClr val="FF0000"/>
                </a:solidFill>
                <a:latin typeface="华文楷体" pitchFamily="2" charset="-122"/>
                <a:ea typeface="华文楷体" pitchFamily="2" charset="-122"/>
              </a:rPr>
              <a:t>工作本领的关键</a:t>
            </a:r>
            <a:r>
              <a:rPr lang="zh-CN" altLang="en-US" sz="3200" dirty="0" smtClean="0">
                <a:solidFill>
                  <a:srgbClr val="FF0000"/>
                </a:solidFill>
                <a:latin typeface="华文楷体" pitchFamily="2" charset="-122"/>
                <a:ea typeface="华文楷体" pitchFamily="2" charset="-122"/>
              </a:rPr>
              <a:t>环节</a:t>
            </a:r>
            <a:endParaRPr lang="zh-CN" altLang="en-US" sz="3200" dirty="0">
              <a:solidFill>
                <a:srgbClr val="FF0000"/>
              </a:solidFill>
              <a:latin typeface="华文楷体" pitchFamily="2" charset="-122"/>
              <a:ea typeface="华文楷体" pitchFamily="2" charset="-122"/>
            </a:endParaRPr>
          </a:p>
        </p:txBody>
      </p:sp>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2000" r="-16000"/>
          </a:stretch>
        </a:blipFill>
        <a:effectLst/>
      </p:bgPr>
    </p:bg>
    <p:spTree>
      <p:nvGrpSpPr>
        <p:cNvPr id="1" name=""/>
        <p:cNvGrpSpPr/>
        <p:nvPr/>
      </p:nvGrpSpPr>
      <p:grpSpPr>
        <a:xfrm>
          <a:off x="0" y="0"/>
          <a:ext cx="0" cy="0"/>
          <a:chOff x="0" y="0"/>
          <a:chExt cx="0" cy="0"/>
        </a:xfrm>
      </p:grpSpPr>
      <p:sp>
        <p:nvSpPr>
          <p:cNvPr id="2" name="TextBox 1"/>
          <p:cNvSpPr txBox="1"/>
          <p:nvPr/>
        </p:nvSpPr>
        <p:spPr>
          <a:xfrm>
            <a:off x="3357554" y="642918"/>
            <a:ext cx="5357850" cy="2893100"/>
          </a:xfrm>
          <a:prstGeom prst="rect">
            <a:avLst/>
          </a:prstGeom>
          <a:noFill/>
          <a:ln>
            <a:solidFill>
              <a:schemeClr val="bg1"/>
            </a:solidFill>
          </a:ln>
        </p:spPr>
        <p:txBody>
          <a:bodyPr wrap="square" rtlCol="0">
            <a:spAutoFit/>
          </a:bodyPr>
          <a:lstStyle/>
          <a:p>
            <a:r>
              <a:rPr lang="zh-CN" altLang="en-US" sz="2600" dirty="0" smtClean="0">
                <a:solidFill>
                  <a:schemeClr val="bg1"/>
                </a:solidFill>
              </a:rPr>
              <a:t>新</a:t>
            </a:r>
            <a:r>
              <a:rPr lang="zh-CN" altLang="en-US" sz="2600" dirty="0">
                <a:solidFill>
                  <a:schemeClr val="bg1"/>
                </a:solidFill>
              </a:rPr>
              <a:t>的历史条件下</a:t>
            </a:r>
            <a:r>
              <a:rPr lang="zh-CN" altLang="en-US" sz="2600" dirty="0" smtClean="0">
                <a:solidFill>
                  <a:schemeClr val="bg1"/>
                </a:solidFill>
              </a:rPr>
              <a:t>，必须</a:t>
            </a:r>
            <a:r>
              <a:rPr lang="zh-CN" altLang="en-US" sz="2600" dirty="0">
                <a:solidFill>
                  <a:schemeClr val="bg1"/>
                </a:solidFill>
              </a:rPr>
              <a:t>坚持狠抓依靠人民群众这一关键环节，使广大群众坚信党的正确领导，坚定走中国特色社会主义道路，一心跟着党，积极参与改革，投身社会主义建设</a:t>
            </a:r>
            <a:r>
              <a:rPr lang="zh-CN" altLang="en-US" sz="2600" dirty="0" smtClean="0">
                <a:solidFill>
                  <a:schemeClr val="bg1"/>
                </a:solidFill>
              </a:rPr>
              <a:t>。实践证明</a:t>
            </a:r>
            <a:r>
              <a:rPr lang="zh-CN" altLang="en-US" sz="2600" dirty="0">
                <a:solidFill>
                  <a:schemeClr val="bg1"/>
                </a:solidFill>
              </a:rPr>
              <a:t>，依靠群众是党取得胜利的根本保证</a:t>
            </a:r>
            <a:r>
              <a:rPr lang="zh-CN" altLang="en-US" sz="2600" dirty="0" smtClean="0">
                <a:solidFill>
                  <a:schemeClr val="bg1"/>
                </a:solidFill>
              </a:rPr>
              <a:t>。</a:t>
            </a:r>
            <a:endParaRPr lang="zh-CN" altLang="en-US" sz="2600" dirty="0">
              <a:solidFill>
                <a:schemeClr val="bg1"/>
              </a:solidFill>
            </a:endParaRPr>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25000"/>
          </a:stretch>
        </a:blipFill>
        <a:effectLst/>
      </p:bgPr>
    </p:bg>
    <p:spTree>
      <p:nvGrpSpPr>
        <p:cNvPr id="1" name=""/>
        <p:cNvGrpSpPr/>
        <p:nvPr/>
      </p:nvGrpSpPr>
      <p:grpSpPr>
        <a:xfrm>
          <a:off x="0" y="0"/>
          <a:ext cx="0" cy="0"/>
          <a:chOff x="0" y="0"/>
          <a:chExt cx="0" cy="0"/>
        </a:xfrm>
      </p:grpSpPr>
      <p:sp>
        <p:nvSpPr>
          <p:cNvPr id="2" name="TextBox 1"/>
          <p:cNvSpPr txBox="1"/>
          <p:nvPr/>
        </p:nvSpPr>
        <p:spPr>
          <a:xfrm>
            <a:off x="4286248" y="1071546"/>
            <a:ext cx="4429156" cy="1015663"/>
          </a:xfrm>
          <a:prstGeom prst="rect">
            <a:avLst/>
          </a:prstGeom>
          <a:noFill/>
          <a:ln w="3175">
            <a:solidFill>
              <a:srgbClr val="FF3300"/>
            </a:solidFill>
          </a:ln>
        </p:spPr>
        <p:txBody>
          <a:bodyPr wrap="square" rtlCol="0">
            <a:spAutoFit/>
          </a:bodyPr>
          <a:lstStyle/>
          <a:p>
            <a:r>
              <a:rPr lang="zh-CN" altLang="en-US" sz="3000" dirty="0">
                <a:solidFill>
                  <a:srgbClr val="FF0000"/>
                </a:solidFill>
                <a:latin typeface="华文行楷" pitchFamily="2" charset="-122"/>
                <a:ea typeface="华文行楷" pitchFamily="2" charset="-122"/>
              </a:rPr>
              <a:t>紧紧依靠群众是思想上充分相信群众的具体体现</a:t>
            </a:r>
          </a:p>
        </p:txBody>
      </p:sp>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4000"/>
            <a:lum/>
          </a:blip>
          <a:srcRect/>
          <a:stretch>
            <a:fillRect l="-3000" r="-2000" b="-1000"/>
          </a:stretch>
        </a:blipFill>
        <a:effectLst/>
      </p:bgPr>
    </p:bg>
    <p:spTree>
      <p:nvGrpSpPr>
        <p:cNvPr id="1" name=""/>
        <p:cNvGrpSpPr/>
        <p:nvPr/>
      </p:nvGrpSpPr>
      <p:grpSpPr>
        <a:xfrm>
          <a:off x="0" y="0"/>
          <a:ext cx="0" cy="0"/>
          <a:chOff x="0" y="0"/>
          <a:chExt cx="0" cy="0"/>
        </a:xfrm>
      </p:grpSpPr>
      <p:sp>
        <p:nvSpPr>
          <p:cNvPr id="2" name="TextBox 1"/>
          <p:cNvSpPr txBox="1"/>
          <p:nvPr/>
        </p:nvSpPr>
        <p:spPr>
          <a:xfrm>
            <a:off x="4857752" y="857232"/>
            <a:ext cx="3786214" cy="1384995"/>
          </a:xfrm>
          <a:prstGeom prst="rect">
            <a:avLst/>
          </a:prstGeom>
          <a:solidFill>
            <a:schemeClr val="bg1"/>
          </a:solidFill>
          <a:ln w="3175">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rtlCol="0">
            <a:spAutoFit/>
          </a:bodyPr>
          <a:lstStyle/>
          <a:p>
            <a:r>
              <a:rPr lang="zh-CN" altLang="en-US" sz="2800" dirty="0">
                <a:solidFill>
                  <a:srgbClr val="FF0000"/>
                </a:solidFill>
                <a:latin typeface="华文行楷" pitchFamily="2" charset="-122"/>
                <a:ea typeface="华文行楷" pitchFamily="2" charset="-122"/>
              </a:rPr>
              <a:t>紧紧依靠群众是维护好实现人民群众利益、为人民谋幸福的根本</a:t>
            </a:r>
            <a:r>
              <a:rPr lang="zh-CN" altLang="en-US" sz="2800" dirty="0" smtClean="0">
                <a:solidFill>
                  <a:srgbClr val="FF0000"/>
                </a:solidFill>
                <a:latin typeface="华文行楷" pitchFamily="2" charset="-122"/>
                <a:ea typeface="华文行楷" pitchFamily="2" charset="-122"/>
              </a:rPr>
              <a:t>前提</a:t>
            </a:r>
            <a:endParaRPr lang="zh-CN" altLang="en-US" sz="2800" dirty="0">
              <a:solidFill>
                <a:srgbClr val="FF0000"/>
              </a:solidFill>
              <a:latin typeface="华文行楷" pitchFamily="2" charset="-122"/>
              <a:ea typeface="华文行楷" pitchFamily="2"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t="25000" r="52000" b="2000"/>
          </a:stretch>
        </a:blipFill>
        <a:effectLst/>
      </p:bgPr>
    </p:bg>
    <p:spTree>
      <p:nvGrpSpPr>
        <p:cNvPr id="1" name=""/>
        <p:cNvGrpSpPr/>
        <p:nvPr/>
      </p:nvGrpSpPr>
      <p:grpSpPr>
        <a:xfrm>
          <a:off x="0" y="0"/>
          <a:ext cx="0" cy="0"/>
          <a:chOff x="0" y="0"/>
          <a:chExt cx="0" cy="0"/>
        </a:xfrm>
      </p:grpSpPr>
      <p:sp>
        <p:nvSpPr>
          <p:cNvPr id="2" name="TextBox 1"/>
          <p:cNvSpPr txBox="1"/>
          <p:nvPr/>
        </p:nvSpPr>
        <p:spPr>
          <a:xfrm>
            <a:off x="3857620" y="1071546"/>
            <a:ext cx="4786346" cy="2308324"/>
          </a:xfrm>
          <a:prstGeom prst="rect">
            <a:avLst/>
          </a:prstGeom>
          <a:noFill/>
          <a:ln w="3175">
            <a:solidFill>
              <a:srgbClr val="FF0000"/>
            </a:solidFill>
          </a:ln>
        </p:spPr>
        <p:txBody>
          <a:bodyPr wrap="square" rtlCol="0">
            <a:spAutoFit/>
          </a:bodyPr>
          <a:lstStyle/>
          <a:p>
            <a:r>
              <a:rPr lang="zh-CN" altLang="en-US" sz="2400" dirty="0">
                <a:solidFill>
                  <a:srgbClr val="FF0000"/>
                </a:solidFill>
                <a:latin typeface="华文行楷" pitchFamily="2" charset="-122"/>
                <a:ea typeface="华文行楷" pitchFamily="2" charset="-122"/>
              </a:rPr>
              <a:t>大会以</a:t>
            </a:r>
            <a:r>
              <a:rPr lang="zh-CN" altLang="en-US" sz="2400" dirty="0">
                <a:solidFill>
                  <a:srgbClr val="FF0000"/>
                </a:solidFill>
                <a:latin typeface="+mn-ea"/>
              </a:rPr>
              <a:t>“</a:t>
            </a:r>
            <a:r>
              <a:rPr lang="zh-CN" altLang="en-US" sz="2400" dirty="0">
                <a:solidFill>
                  <a:srgbClr val="FF0000"/>
                </a:solidFill>
                <a:latin typeface="华文行楷" pitchFamily="2" charset="-122"/>
                <a:ea typeface="华文行楷" pitchFamily="2" charset="-122"/>
              </a:rPr>
              <a:t>不忘初心</a:t>
            </a:r>
            <a:r>
              <a:rPr lang="zh-CN" altLang="en-US" sz="2400" dirty="0">
                <a:solidFill>
                  <a:srgbClr val="FF0000"/>
                </a:solidFill>
                <a:latin typeface="+mn-ea"/>
              </a:rPr>
              <a:t>，</a:t>
            </a:r>
            <a:r>
              <a:rPr lang="zh-CN" altLang="en-US" sz="2400" dirty="0">
                <a:solidFill>
                  <a:srgbClr val="FF0000"/>
                </a:solidFill>
                <a:latin typeface="华文行楷" pitchFamily="2" charset="-122"/>
                <a:ea typeface="华文行楷" pitchFamily="2" charset="-122"/>
              </a:rPr>
              <a:t>牢记使命</a:t>
            </a:r>
            <a:r>
              <a:rPr lang="zh-CN" altLang="en-US" sz="2400" dirty="0">
                <a:solidFill>
                  <a:srgbClr val="FF0000"/>
                </a:solidFill>
                <a:latin typeface="+mn-ea"/>
              </a:rPr>
              <a:t>，</a:t>
            </a:r>
            <a:r>
              <a:rPr lang="zh-CN" altLang="en-US" sz="2400" dirty="0">
                <a:solidFill>
                  <a:srgbClr val="FF0000"/>
                </a:solidFill>
                <a:latin typeface="华文行楷" pitchFamily="2" charset="-122"/>
                <a:ea typeface="华文行楷" pitchFamily="2" charset="-122"/>
              </a:rPr>
              <a:t>高举中国特色社会主义伟大旗帜</a:t>
            </a:r>
            <a:r>
              <a:rPr lang="zh-CN" altLang="en-US" sz="2400" dirty="0">
                <a:solidFill>
                  <a:srgbClr val="FF0000"/>
                </a:solidFill>
                <a:latin typeface="+mn-ea"/>
              </a:rPr>
              <a:t>，</a:t>
            </a:r>
            <a:r>
              <a:rPr lang="zh-CN" altLang="en-US" sz="2400" dirty="0">
                <a:solidFill>
                  <a:srgbClr val="FF0000"/>
                </a:solidFill>
                <a:latin typeface="华文行楷" pitchFamily="2" charset="-122"/>
                <a:ea typeface="华文行楷" pitchFamily="2" charset="-122"/>
              </a:rPr>
              <a:t>决胜全面建成小康社会</a:t>
            </a:r>
            <a:r>
              <a:rPr lang="zh-CN" altLang="en-US" sz="2400" dirty="0">
                <a:solidFill>
                  <a:srgbClr val="FF0000"/>
                </a:solidFill>
                <a:latin typeface="+mn-ea"/>
              </a:rPr>
              <a:t>，</a:t>
            </a:r>
            <a:r>
              <a:rPr lang="zh-CN" altLang="en-US" sz="2400" dirty="0">
                <a:solidFill>
                  <a:srgbClr val="FF0000"/>
                </a:solidFill>
                <a:latin typeface="华文行楷" pitchFamily="2" charset="-122"/>
                <a:ea typeface="华文行楷" pitchFamily="2" charset="-122"/>
              </a:rPr>
              <a:t>夺取新时代中国特色社会主义伟大胜利</a:t>
            </a:r>
            <a:r>
              <a:rPr lang="zh-CN" altLang="en-US" sz="2400" dirty="0">
                <a:solidFill>
                  <a:srgbClr val="FF0000"/>
                </a:solidFill>
                <a:latin typeface="+mn-ea"/>
              </a:rPr>
              <a:t>，</a:t>
            </a:r>
            <a:r>
              <a:rPr lang="zh-CN" altLang="en-US" sz="2400" dirty="0">
                <a:solidFill>
                  <a:srgbClr val="FF0000"/>
                </a:solidFill>
                <a:latin typeface="华文行楷" pitchFamily="2" charset="-122"/>
                <a:ea typeface="华文行楷" pitchFamily="2" charset="-122"/>
              </a:rPr>
              <a:t>为实现中华民族伟大复兴的中国梦不懈努力</a:t>
            </a:r>
            <a:r>
              <a:rPr lang="zh-CN" altLang="en-US" sz="2400" dirty="0">
                <a:solidFill>
                  <a:srgbClr val="FF0000"/>
                </a:solidFill>
                <a:latin typeface="+mn-ea"/>
              </a:rPr>
              <a:t>”</a:t>
            </a:r>
            <a:r>
              <a:rPr lang="zh-CN" altLang="en-US" sz="2400" dirty="0">
                <a:solidFill>
                  <a:srgbClr val="FF0000"/>
                </a:solidFill>
                <a:latin typeface="华文行楷" pitchFamily="2" charset="-122"/>
                <a:ea typeface="华文行楷" pitchFamily="2" charset="-122"/>
              </a:rPr>
              <a:t>为</a:t>
            </a:r>
            <a:r>
              <a:rPr lang="zh-CN" altLang="en-US" sz="2400" dirty="0" smtClean="0">
                <a:solidFill>
                  <a:srgbClr val="FF0000"/>
                </a:solidFill>
                <a:latin typeface="华文行楷" pitchFamily="2" charset="-122"/>
                <a:ea typeface="华文行楷" pitchFamily="2" charset="-122"/>
              </a:rPr>
              <a:t>主题</a:t>
            </a:r>
            <a:r>
              <a:rPr lang="zh-CN" altLang="en-US" sz="2400" dirty="0">
                <a:solidFill>
                  <a:srgbClr val="FF0000"/>
                </a:solidFill>
                <a:latin typeface="华文行楷" pitchFamily="2" charset="-122"/>
                <a:ea typeface="华文行楷" pitchFamily="2" charset="-122"/>
              </a:rPr>
              <a:t>。</a:t>
            </a:r>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r="-1000"/>
          </a:stretch>
        </a:blipFill>
        <a:effectLst/>
      </p:bgPr>
    </p:bg>
    <p:spTree>
      <p:nvGrpSpPr>
        <p:cNvPr id="1" name=""/>
        <p:cNvGrpSpPr/>
        <p:nvPr/>
      </p:nvGrpSpPr>
      <p:grpSpPr>
        <a:xfrm>
          <a:off x="0" y="0"/>
          <a:ext cx="0" cy="0"/>
          <a:chOff x="0" y="0"/>
          <a:chExt cx="0" cy="0"/>
        </a:xfrm>
      </p:grpSpPr>
      <p:sp>
        <p:nvSpPr>
          <p:cNvPr id="2" name="TextBox 1"/>
          <p:cNvSpPr txBox="1"/>
          <p:nvPr/>
        </p:nvSpPr>
        <p:spPr>
          <a:xfrm>
            <a:off x="3571868" y="1000108"/>
            <a:ext cx="5072098" cy="954107"/>
          </a:xfrm>
          <a:prstGeom prst="rect">
            <a:avLst/>
          </a:prstGeom>
          <a:noFill/>
          <a:ln>
            <a:solidFill>
              <a:srgbClr val="FF3300"/>
            </a:solidFill>
          </a:ln>
        </p:spPr>
        <p:txBody>
          <a:bodyPr wrap="square" rtlCol="0">
            <a:spAutoFit/>
          </a:bodyPr>
          <a:lstStyle/>
          <a:p>
            <a:r>
              <a:rPr lang="zh-CN" altLang="en-US" sz="2700" dirty="0">
                <a:latin typeface="+mn-ea"/>
              </a:rPr>
              <a:t>（三）</a:t>
            </a:r>
            <a:r>
              <a:rPr lang="zh-CN" altLang="en-US" sz="2700" dirty="0">
                <a:latin typeface="华文行楷" pitchFamily="2" charset="-122"/>
                <a:ea typeface="华文行楷" pitchFamily="2" charset="-122"/>
              </a:rPr>
              <a:t>目标上为人民谋幸福</a:t>
            </a:r>
            <a:r>
              <a:rPr lang="zh-CN" altLang="en-US" sz="2700" dirty="0">
                <a:latin typeface="+mn-ea"/>
              </a:rPr>
              <a:t>，</a:t>
            </a:r>
            <a:r>
              <a:rPr lang="zh-CN" altLang="en-US" sz="2700" dirty="0">
                <a:latin typeface="华文行楷" pitchFamily="2" charset="-122"/>
                <a:ea typeface="华文行楷" pitchFamily="2" charset="-122"/>
              </a:rPr>
              <a:t>是增强群众工作本领的本质</a:t>
            </a:r>
            <a:r>
              <a:rPr lang="zh-CN" altLang="en-US" sz="2700" dirty="0" smtClean="0">
                <a:latin typeface="华文行楷" pitchFamily="2" charset="-122"/>
                <a:ea typeface="华文行楷" pitchFamily="2" charset="-122"/>
              </a:rPr>
              <a:t>要求</a:t>
            </a:r>
            <a:endParaRPr lang="zh-CN" altLang="en-US" sz="2700" dirty="0">
              <a:latin typeface="华文行楷" pitchFamily="2" charset="-122"/>
              <a:ea typeface="华文行楷" pitchFamily="2" charset="-122"/>
            </a:endParaRPr>
          </a:p>
        </p:txBody>
      </p:sp>
      <p:sp>
        <p:nvSpPr>
          <p:cNvPr id="3" name="TextBox 2"/>
          <p:cNvSpPr txBox="1"/>
          <p:nvPr/>
        </p:nvSpPr>
        <p:spPr>
          <a:xfrm>
            <a:off x="3571868" y="2428868"/>
            <a:ext cx="5072098" cy="1384995"/>
          </a:xfrm>
          <a:prstGeom prst="rect">
            <a:avLst/>
          </a:prstGeom>
          <a:noFill/>
          <a:ln>
            <a:solidFill>
              <a:srgbClr val="FF3300"/>
            </a:solidFill>
          </a:ln>
        </p:spPr>
        <p:txBody>
          <a:bodyPr wrap="square" rtlCol="0">
            <a:spAutoFit/>
          </a:bodyPr>
          <a:lstStyle/>
          <a:p>
            <a:r>
              <a:rPr lang="zh-CN" altLang="en-US" sz="2800" dirty="0">
                <a:latin typeface="华文楷体" pitchFamily="2" charset="-122"/>
                <a:ea typeface="华文楷体" pitchFamily="2" charset="-122"/>
              </a:rPr>
              <a:t>实现和维护好人民群众的利益，是我党的根本宗旨。为人民谋幸福是我党的初心。</a:t>
            </a:r>
          </a:p>
        </p:txBody>
      </p:sp>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t="16000" r="46000"/>
          </a:stretch>
        </a:blipFill>
        <a:effectLst/>
      </p:bgPr>
    </p:bg>
    <p:spTree>
      <p:nvGrpSpPr>
        <p:cNvPr id="1" name=""/>
        <p:cNvGrpSpPr/>
        <p:nvPr/>
      </p:nvGrpSpPr>
      <p:grpSpPr>
        <a:xfrm>
          <a:off x="0" y="0"/>
          <a:ext cx="0" cy="0"/>
          <a:chOff x="0" y="0"/>
          <a:chExt cx="0" cy="0"/>
        </a:xfrm>
      </p:grpSpPr>
      <p:sp>
        <p:nvSpPr>
          <p:cNvPr id="2" name="TextBox 1"/>
          <p:cNvSpPr txBox="1"/>
          <p:nvPr/>
        </p:nvSpPr>
        <p:spPr>
          <a:xfrm>
            <a:off x="4643438" y="1357298"/>
            <a:ext cx="4286280" cy="3539430"/>
          </a:xfrm>
          <a:prstGeom prst="rect">
            <a:avLst/>
          </a:prstGeom>
          <a:noFill/>
          <a:ln>
            <a:solidFill>
              <a:srgbClr val="FF0000"/>
            </a:solidFill>
          </a:ln>
        </p:spPr>
        <p:txBody>
          <a:bodyPr wrap="square" rtlCol="0">
            <a:spAutoFit/>
          </a:bodyPr>
          <a:lstStyle/>
          <a:p>
            <a:r>
              <a:rPr lang="zh-CN" altLang="en-US" sz="2800" dirty="0">
                <a:solidFill>
                  <a:srgbClr val="FF0000"/>
                </a:solidFill>
                <a:latin typeface="华文行楷" pitchFamily="2" charset="-122"/>
                <a:ea typeface="华文行楷" pitchFamily="2" charset="-122"/>
              </a:rPr>
              <a:t>习近平</a:t>
            </a:r>
            <a:r>
              <a:rPr lang="zh-CN" altLang="en-US" sz="2800" dirty="0" smtClean="0">
                <a:solidFill>
                  <a:srgbClr val="FF0000"/>
                </a:solidFill>
                <a:latin typeface="华文行楷" pitchFamily="2" charset="-122"/>
                <a:ea typeface="华文行楷" pitchFamily="2" charset="-122"/>
              </a:rPr>
              <a:t>指出</a:t>
            </a:r>
            <a:r>
              <a:rPr lang="zh-CN" altLang="en-US" sz="2800" dirty="0" smtClean="0">
                <a:solidFill>
                  <a:srgbClr val="FF0000"/>
                </a:solidFill>
                <a:latin typeface="+mn-ea"/>
              </a:rPr>
              <a:t>“</a:t>
            </a:r>
            <a:r>
              <a:rPr lang="zh-CN" altLang="en-US" sz="2800" dirty="0">
                <a:solidFill>
                  <a:srgbClr val="FF0000"/>
                </a:solidFill>
                <a:latin typeface="华文行楷" pitchFamily="2" charset="-122"/>
                <a:ea typeface="华文行楷" pitchFamily="2" charset="-122"/>
              </a:rPr>
              <a:t>检验我们一切工作的成效</a:t>
            </a:r>
            <a:r>
              <a:rPr lang="zh-CN" altLang="en-US" sz="2800" dirty="0">
                <a:solidFill>
                  <a:srgbClr val="FF0000"/>
                </a:solidFill>
                <a:latin typeface="+mn-ea"/>
              </a:rPr>
              <a:t>，</a:t>
            </a:r>
            <a:r>
              <a:rPr lang="zh-CN" altLang="en-US" sz="2800" dirty="0">
                <a:solidFill>
                  <a:srgbClr val="FF0000"/>
                </a:solidFill>
                <a:latin typeface="华文行楷" pitchFamily="2" charset="-122"/>
                <a:ea typeface="华文行楷" pitchFamily="2" charset="-122"/>
              </a:rPr>
              <a:t>最终都要看人民是否真正得到实惠</a:t>
            </a:r>
            <a:r>
              <a:rPr lang="zh-CN" altLang="en-US" sz="2800" dirty="0">
                <a:solidFill>
                  <a:srgbClr val="FF0000"/>
                </a:solidFill>
                <a:latin typeface="+mn-ea"/>
              </a:rPr>
              <a:t>，</a:t>
            </a:r>
            <a:r>
              <a:rPr lang="zh-CN" altLang="en-US" sz="2800" dirty="0">
                <a:solidFill>
                  <a:srgbClr val="FF0000"/>
                </a:solidFill>
                <a:latin typeface="华文行楷" pitchFamily="2" charset="-122"/>
                <a:ea typeface="华文行楷" pitchFamily="2" charset="-122"/>
              </a:rPr>
              <a:t>人民生活是否真正得到改善</a:t>
            </a:r>
            <a:r>
              <a:rPr lang="zh-CN" altLang="en-US" sz="2800" dirty="0">
                <a:solidFill>
                  <a:srgbClr val="FF0000"/>
                </a:solidFill>
                <a:latin typeface="+mn-ea"/>
              </a:rPr>
              <a:t>，</a:t>
            </a:r>
            <a:r>
              <a:rPr lang="zh-CN" altLang="en-US" sz="2800" dirty="0">
                <a:solidFill>
                  <a:srgbClr val="FF0000"/>
                </a:solidFill>
                <a:latin typeface="华文行楷" pitchFamily="2" charset="-122"/>
                <a:ea typeface="华文行楷" pitchFamily="2" charset="-122"/>
              </a:rPr>
              <a:t>这是坚持立党为公</a:t>
            </a:r>
            <a:r>
              <a:rPr lang="zh-CN" altLang="en-US" sz="2800" dirty="0">
                <a:solidFill>
                  <a:srgbClr val="FF0000"/>
                </a:solidFill>
                <a:latin typeface="+mn-ea"/>
              </a:rPr>
              <a:t>，</a:t>
            </a:r>
            <a:r>
              <a:rPr lang="zh-CN" altLang="en-US" sz="2800" dirty="0">
                <a:solidFill>
                  <a:srgbClr val="FF0000"/>
                </a:solidFill>
                <a:latin typeface="华文行楷" pitchFamily="2" charset="-122"/>
                <a:ea typeface="华文行楷" pitchFamily="2" charset="-122"/>
              </a:rPr>
              <a:t>执政为民的本质要求</a:t>
            </a:r>
            <a:r>
              <a:rPr lang="zh-CN" altLang="en-US" sz="2800" dirty="0">
                <a:solidFill>
                  <a:srgbClr val="FF0000"/>
                </a:solidFill>
                <a:latin typeface="+mn-ea"/>
              </a:rPr>
              <a:t>，</a:t>
            </a:r>
            <a:r>
              <a:rPr lang="zh-CN" altLang="en-US" sz="2800" dirty="0">
                <a:solidFill>
                  <a:srgbClr val="FF0000"/>
                </a:solidFill>
                <a:latin typeface="华文行楷" pitchFamily="2" charset="-122"/>
                <a:ea typeface="华文行楷" pitchFamily="2" charset="-122"/>
              </a:rPr>
              <a:t>是党和人民群众事业不断发展的重要保证</a:t>
            </a:r>
            <a:r>
              <a:rPr lang="zh-CN" altLang="en-US" sz="2800" dirty="0">
                <a:solidFill>
                  <a:srgbClr val="FF0000"/>
                </a:solidFill>
                <a:latin typeface="+mn-ea"/>
              </a:rPr>
              <a:t>。</a:t>
            </a:r>
            <a:r>
              <a:rPr lang="zh-CN" altLang="en-US" sz="2800" dirty="0" smtClean="0">
                <a:solidFill>
                  <a:srgbClr val="FF0000"/>
                </a:solidFill>
                <a:latin typeface="+mn-ea"/>
              </a:rPr>
              <a:t>”</a:t>
            </a:r>
            <a:endParaRPr lang="zh-CN" altLang="en-US" sz="2800" dirty="0">
              <a:solidFill>
                <a:srgbClr val="FF0000"/>
              </a:solidFill>
              <a:latin typeface="+mn-ea"/>
            </a:endParaRPr>
          </a:p>
        </p:txBody>
      </p:sp>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6000" r="-12000"/>
          </a:stretch>
        </a:blipFill>
        <a:effectLst/>
      </p:bgPr>
    </p:bg>
    <p:spTree>
      <p:nvGrpSpPr>
        <p:cNvPr id="1" name=""/>
        <p:cNvGrpSpPr/>
        <p:nvPr/>
      </p:nvGrpSpPr>
      <p:grpSpPr>
        <a:xfrm>
          <a:off x="0" y="0"/>
          <a:ext cx="0" cy="0"/>
          <a:chOff x="0" y="0"/>
          <a:chExt cx="0" cy="0"/>
        </a:xfrm>
      </p:grpSpPr>
      <p:sp>
        <p:nvSpPr>
          <p:cNvPr id="2" name="TextBox 1"/>
          <p:cNvSpPr txBox="1"/>
          <p:nvPr/>
        </p:nvSpPr>
        <p:spPr>
          <a:xfrm>
            <a:off x="3071802" y="500042"/>
            <a:ext cx="5500726" cy="2585323"/>
          </a:xfrm>
          <a:prstGeom prst="rect">
            <a:avLst/>
          </a:prstGeom>
          <a:noFill/>
          <a:ln>
            <a:solidFill>
              <a:srgbClr val="FF0000"/>
            </a:solidFill>
          </a:ln>
        </p:spPr>
        <p:txBody>
          <a:bodyPr wrap="square" rtlCol="0">
            <a:spAutoFit/>
          </a:bodyPr>
          <a:lstStyle/>
          <a:p>
            <a:r>
              <a:rPr lang="zh-CN" altLang="en-US" sz="2700" dirty="0">
                <a:solidFill>
                  <a:srgbClr val="FF0000"/>
                </a:solidFill>
                <a:latin typeface="华文楷体" pitchFamily="2" charset="-122"/>
                <a:ea typeface="华文楷体" pitchFamily="2" charset="-122"/>
              </a:rPr>
              <a:t>目标上实现人民的幸福是思想上相信群众的必然要求。如果只在思想上相信群众，而在工作目标上不为人民谋利益，而为少数人谋利益，甚至为个人谋利益，那就会使党的初心成为一句空话。</a:t>
            </a:r>
          </a:p>
        </p:txBody>
      </p:sp>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l="-72000" r="-32000" b="-10000"/>
          </a:stretch>
        </a:blipFill>
        <a:effectLst/>
      </p:bgPr>
    </p:bg>
    <p:spTree>
      <p:nvGrpSpPr>
        <p:cNvPr id="1" name=""/>
        <p:cNvGrpSpPr/>
        <p:nvPr/>
      </p:nvGrpSpPr>
      <p:grpSpPr>
        <a:xfrm>
          <a:off x="0" y="0"/>
          <a:ext cx="0" cy="0"/>
          <a:chOff x="0" y="0"/>
          <a:chExt cx="0" cy="0"/>
        </a:xfrm>
      </p:grpSpPr>
      <p:sp>
        <p:nvSpPr>
          <p:cNvPr id="2" name="TextBox 1"/>
          <p:cNvSpPr txBox="1"/>
          <p:nvPr/>
        </p:nvSpPr>
        <p:spPr>
          <a:xfrm>
            <a:off x="2428860" y="571480"/>
            <a:ext cx="6357982" cy="3000821"/>
          </a:xfrm>
          <a:prstGeom prst="rect">
            <a:avLst/>
          </a:prstGeom>
          <a:noFill/>
          <a:ln>
            <a:noFill/>
          </a:ln>
        </p:spPr>
        <p:txBody>
          <a:bodyPr wrap="square" rtlCol="0">
            <a:spAutoFit/>
          </a:bodyPr>
          <a:lstStyle/>
          <a:p>
            <a:r>
              <a:rPr lang="zh-CN" altLang="en-US" sz="2700" dirty="0">
                <a:latin typeface="华文楷体" pitchFamily="2" charset="-122"/>
                <a:ea typeface="华文楷体" pitchFamily="2" charset="-122"/>
              </a:rPr>
              <a:t>如果只在行动上依靠群众，而在目标上不为人民群众幸福，那就会使人民群众成为被人利用的工具，成为少数人谋利益的手段，必然会使人民群众丧失对党的信任，从而不愿跟随党参与改革、参与建设，使党一方面缺失了强大力量，另一方面，也使党的执政基础得以动摇。</a:t>
            </a:r>
          </a:p>
        </p:txBody>
      </p:sp>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8000" r="-6000" b="-15000"/>
          </a:stretch>
        </a:blipFill>
        <a:effectLst/>
      </p:bgPr>
    </p:bg>
    <p:spTree>
      <p:nvGrpSpPr>
        <p:cNvPr id="1" name=""/>
        <p:cNvGrpSpPr/>
        <p:nvPr/>
      </p:nvGrpSpPr>
      <p:grpSpPr>
        <a:xfrm>
          <a:off x="0" y="0"/>
          <a:ext cx="0" cy="0"/>
          <a:chOff x="0" y="0"/>
          <a:chExt cx="0" cy="0"/>
        </a:xfrm>
      </p:grpSpPr>
      <p:sp>
        <p:nvSpPr>
          <p:cNvPr id="2" name="TextBox 1"/>
          <p:cNvSpPr txBox="1"/>
          <p:nvPr/>
        </p:nvSpPr>
        <p:spPr>
          <a:xfrm>
            <a:off x="2714612" y="4214818"/>
            <a:ext cx="6215106" cy="1815882"/>
          </a:xfrm>
          <a:prstGeom prst="rect">
            <a:avLst/>
          </a:prstGeom>
          <a:noFill/>
          <a:ln w="3175">
            <a:noFill/>
          </a:ln>
        </p:spPr>
        <p:txBody>
          <a:bodyPr wrap="square" rtlCol="0">
            <a:spAutoFit/>
          </a:bodyPr>
          <a:lstStyle/>
          <a:p>
            <a:pPr algn="ctr"/>
            <a:r>
              <a:rPr lang="zh-CN" altLang="en-US" sz="2800" dirty="0">
                <a:solidFill>
                  <a:schemeClr val="bg1"/>
                </a:solidFill>
                <a:latin typeface="华文楷体" pitchFamily="2" charset="-122"/>
                <a:ea typeface="华文楷体" pitchFamily="2" charset="-122"/>
              </a:rPr>
              <a:t>在新的历史条件下，党的领导干部要增强群众工作的本领，要从三方面</a:t>
            </a:r>
            <a:r>
              <a:rPr lang="zh-CN" altLang="en-US" sz="2800" dirty="0" smtClean="0">
                <a:solidFill>
                  <a:schemeClr val="bg1"/>
                </a:solidFill>
                <a:latin typeface="华文楷体" pitchFamily="2" charset="-122"/>
                <a:ea typeface="华文楷体" pitchFamily="2" charset="-122"/>
              </a:rPr>
              <a:t>入手，即</a:t>
            </a:r>
            <a:r>
              <a:rPr lang="zh-CN" altLang="en-US" sz="2800" dirty="0">
                <a:solidFill>
                  <a:schemeClr val="bg1"/>
                </a:solidFill>
                <a:latin typeface="华文楷体" pitchFamily="2" charset="-122"/>
                <a:ea typeface="华文楷体" pitchFamily="2" charset="-122"/>
              </a:rPr>
              <a:t>“思想上相信群众，行动上依靠群众、目标上为人民群众谋幸福</a:t>
            </a:r>
            <a:r>
              <a:rPr lang="zh-CN" altLang="en-US" sz="2800" dirty="0" smtClean="0">
                <a:solidFill>
                  <a:schemeClr val="bg1"/>
                </a:solidFill>
                <a:latin typeface="华文楷体" pitchFamily="2" charset="-122"/>
                <a:ea typeface="华文楷体" pitchFamily="2" charset="-122"/>
              </a:rPr>
              <a:t>”</a:t>
            </a:r>
            <a:endParaRPr lang="zh-CN" altLang="en-US" sz="2800" dirty="0">
              <a:solidFill>
                <a:schemeClr val="bg1"/>
              </a:solidFill>
              <a:latin typeface="华文楷体" pitchFamily="2" charset="-122"/>
              <a:ea typeface="华文楷体" pitchFamily="2" charset="-122"/>
            </a:endParaRPr>
          </a:p>
        </p:txBody>
      </p:sp>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1000"/>
          </a:stretch>
        </a:blipFill>
        <a:effectLst/>
      </p:bgPr>
    </p:bg>
    <p:spTree>
      <p:nvGrpSpPr>
        <p:cNvPr id="1" name=""/>
        <p:cNvGrpSpPr/>
        <p:nvPr/>
      </p:nvGrpSpPr>
      <p:grpSpPr>
        <a:xfrm>
          <a:off x="0" y="0"/>
          <a:ext cx="0" cy="0"/>
          <a:chOff x="0" y="0"/>
          <a:chExt cx="0" cy="0"/>
        </a:xfrm>
      </p:grpSpPr>
      <p:sp>
        <p:nvSpPr>
          <p:cNvPr id="2" name="TextBox 1"/>
          <p:cNvSpPr txBox="1"/>
          <p:nvPr/>
        </p:nvSpPr>
        <p:spPr>
          <a:xfrm>
            <a:off x="3428992" y="500042"/>
            <a:ext cx="5214974" cy="2554545"/>
          </a:xfrm>
          <a:prstGeom prst="rect">
            <a:avLst/>
          </a:prstGeom>
          <a:noFill/>
          <a:ln>
            <a:solidFill>
              <a:schemeClr val="bg1"/>
            </a:solidFill>
          </a:ln>
        </p:spPr>
        <p:txBody>
          <a:bodyPr wrap="square" rtlCol="0">
            <a:spAutoFit/>
          </a:bodyPr>
          <a:lstStyle/>
          <a:p>
            <a:r>
              <a:rPr lang="zh-CN" altLang="en-US" sz="3200" dirty="0">
                <a:solidFill>
                  <a:schemeClr val="bg1"/>
                </a:solidFill>
                <a:latin typeface="华文行楷" pitchFamily="2" charset="-122"/>
                <a:ea typeface="华文行楷" pitchFamily="2" charset="-122"/>
              </a:rPr>
              <a:t>不忘初心</a:t>
            </a:r>
            <a:r>
              <a:rPr lang="zh-CN" altLang="en-US" sz="3200" dirty="0">
                <a:solidFill>
                  <a:schemeClr val="bg1"/>
                </a:solidFill>
                <a:latin typeface="+mn-ea"/>
              </a:rPr>
              <a:t>，</a:t>
            </a:r>
            <a:r>
              <a:rPr lang="zh-CN" altLang="en-US" sz="3200" dirty="0">
                <a:solidFill>
                  <a:schemeClr val="bg1"/>
                </a:solidFill>
                <a:latin typeface="华文行楷" pitchFamily="2" charset="-122"/>
                <a:ea typeface="华文行楷" pitchFamily="2" charset="-122"/>
              </a:rPr>
              <a:t>牢记使命</a:t>
            </a:r>
            <a:r>
              <a:rPr lang="zh-CN" altLang="en-US" sz="3200" dirty="0">
                <a:solidFill>
                  <a:schemeClr val="bg1"/>
                </a:solidFill>
                <a:latin typeface="+mn-ea"/>
              </a:rPr>
              <a:t>，</a:t>
            </a:r>
            <a:r>
              <a:rPr lang="zh-CN" altLang="en-US" sz="3200" dirty="0">
                <a:solidFill>
                  <a:schemeClr val="bg1"/>
                </a:solidFill>
                <a:latin typeface="华文行楷" pitchFamily="2" charset="-122"/>
                <a:ea typeface="华文行楷" pitchFamily="2" charset="-122"/>
              </a:rPr>
              <a:t>必须切实增强八大本领。只有增强八大本领、才能确保初心不改</a:t>
            </a:r>
            <a:r>
              <a:rPr lang="zh-CN" altLang="en-US" sz="3200" dirty="0">
                <a:solidFill>
                  <a:schemeClr val="bg1"/>
                </a:solidFill>
                <a:latin typeface="+mn-ea"/>
              </a:rPr>
              <a:t>，</a:t>
            </a:r>
            <a:r>
              <a:rPr lang="zh-CN" altLang="en-US" sz="3200" dirty="0">
                <a:solidFill>
                  <a:schemeClr val="bg1"/>
                </a:solidFill>
                <a:latin typeface="华文行楷" pitchFamily="2" charset="-122"/>
                <a:ea typeface="华文行楷" pitchFamily="2" charset="-122"/>
              </a:rPr>
              <a:t>使命不忘。否则</a:t>
            </a:r>
            <a:r>
              <a:rPr lang="zh-CN" altLang="en-US" sz="3200" dirty="0">
                <a:solidFill>
                  <a:schemeClr val="bg1"/>
                </a:solidFill>
                <a:latin typeface="+mn-ea"/>
              </a:rPr>
              <a:t>，</a:t>
            </a:r>
            <a:r>
              <a:rPr lang="zh-CN" altLang="en-US" sz="3200" dirty="0">
                <a:solidFill>
                  <a:schemeClr val="bg1"/>
                </a:solidFill>
                <a:latin typeface="华文行楷" pitchFamily="2" charset="-122"/>
                <a:ea typeface="华文行楷" pitchFamily="2" charset="-122"/>
              </a:rPr>
              <a:t>就可能空谈误国</a:t>
            </a:r>
            <a:r>
              <a:rPr lang="zh-CN" altLang="en-US" sz="3200" dirty="0">
                <a:solidFill>
                  <a:schemeClr val="bg1"/>
                </a:solidFill>
                <a:latin typeface="+mn-ea"/>
              </a:rPr>
              <a:t>，</a:t>
            </a:r>
            <a:r>
              <a:rPr lang="zh-CN" altLang="en-US" sz="3200" dirty="0">
                <a:solidFill>
                  <a:schemeClr val="bg1"/>
                </a:solidFill>
                <a:latin typeface="华文行楷" pitchFamily="2" charset="-122"/>
                <a:ea typeface="华文行楷" pitchFamily="2" charset="-122"/>
              </a:rPr>
              <a:t>梦想成空</a:t>
            </a:r>
            <a:r>
              <a:rPr lang="zh-CN" altLang="en-US" sz="3200" dirty="0" smtClean="0">
                <a:solidFill>
                  <a:schemeClr val="bg1"/>
                </a:solidFill>
                <a:latin typeface="华文行楷" pitchFamily="2" charset="-122"/>
                <a:ea typeface="华文行楷" pitchFamily="2" charset="-122"/>
              </a:rPr>
              <a:t>。</a:t>
            </a:r>
            <a:endParaRPr lang="zh-CN" altLang="en-US" sz="3200" dirty="0">
              <a:solidFill>
                <a:schemeClr val="bg1"/>
              </a:solidFill>
              <a:latin typeface="华文行楷" pitchFamily="2" charset="-122"/>
              <a:ea typeface="华文行楷" pitchFamily="2" charset="-122"/>
            </a:endParaRPr>
          </a:p>
        </p:txBody>
      </p:sp>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t="14000" b="18000"/>
          </a:stretch>
        </a:blipFill>
        <a:effectLst/>
      </p:bgPr>
    </p:bg>
    <p:spTree>
      <p:nvGrpSpPr>
        <p:cNvPr id="1" name=""/>
        <p:cNvGrpSpPr/>
        <p:nvPr/>
      </p:nvGrpSpPr>
      <p:grpSpPr>
        <a:xfrm>
          <a:off x="0" y="0"/>
          <a:ext cx="0" cy="0"/>
          <a:chOff x="0" y="0"/>
          <a:chExt cx="0" cy="0"/>
        </a:xfrm>
      </p:grpSpPr>
      <p:sp>
        <p:nvSpPr>
          <p:cNvPr id="2" name="TextBox 1"/>
          <p:cNvSpPr txBox="1"/>
          <p:nvPr/>
        </p:nvSpPr>
        <p:spPr>
          <a:xfrm>
            <a:off x="1142976" y="571480"/>
            <a:ext cx="5143536" cy="1107996"/>
          </a:xfrm>
          <a:prstGeom prst="rect">
            <a:avLst/>
          </a:prstGeom>
          <a:noFill/>
        </p:spPr>
        <p:txBody>
          <a:bodyPr wrap="square" rtlCol="0">
            <a:spAutoFit/>
          </a:bodyPr>
          <a:lstStyle/>
          <a:p>
            <a:r>
              <a:rPr lang="zh-CN" altLang="en-US" sz="6600" dirty="0" smtClean="0">
                <a:solidFill>
                  <a:srgbClr val="FF0000"/>
                </a:solidFill>
                <a:latin typeface="华文隶书" pitchFamily="2" charset="-122"/>
                <a:ea typeface="华文隶书" pitchFamily="2" charset="-122"/>
              </a:rPr>
              <a:t>再见</a:t>
            </a:r>
            <a:endParaRPr lang="zh-CN" altLang="en-US" sz="6600" dirty="0">
              <a:solidFill>
                <a:srgbClr val="FF0000"/>
              </a:solidFill>
              <a:latin typeface="华文隶书" pitchFamily="2" charset="-122"/>
              <a:ea typeface="华文隶书" pitchFamily="2" charset="-122"/>
            </a:endParaRPr>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1428728" y="2000240"/>
            <a:ext cx="7215238" cy="1938992"/>
          </a:xfrm>
          <a:prstGeom prst="rect">
            <a:avLst/>
          </a:prstGeom>
          <a:ln w="3175">
            <a:solidFill>
              <a:srgbClr val="FF0000"/>
            </a:solidFill>
          </a:ln>
        </p:spPr>
        <p:txBody>
          <a:bodyPr wrap="square">
            <a:spAutoFit/>
          </a:bodyPr>
          <a:lstStyle/>
          <a:p>
            <a:r>
              <a:rPr lang="zh-CN" altLang="en-US" sz="2400" dirty="0">
                <a:solidFill>
                  <a:srgbClr val="FF0000"/>
                </a:solidFill>
                <a:latin typeface="华文行楷" pitchFamily="2" charset="-122"/>
                <a:ea typeface="华文行楷" pitchFamily="2" charset="-122"/>
              </a:rPr>
              <a:t>同时</a:t>
            </a:r>
            <a:r>
              <a:rPr lang="zh-CN" altLang="en-US" sz="2400" dirty="0">
                <a:solidFill>
                  <a:srgbClr val="FF0000"/>
                </a:solidFill>
                <a:latin typeface="+mn-ea"/>
              </a:rPr>
              <a:t>，</a:t>
            </a:r>
            <a:r>
              <a:rPr lang="zh-CN" altLang="en-US" sz="2400" dirty="0">
                <a:solidFill>
                  <a:srgbClr val="FF0000"/>
                </a:solidFill>
                <a:latin typeface="华文行楷" pitchFamily="2" charset="-122"/>
                <a:ea typeface="华文行楷" pitchFamily="2" charset="-122"/>
              </a:rPr>
              <a:t>站在新时代推进中国特色社会主义伟大事业的高度</a:t>
            </a:r>
            <a:r>
              <a:rPr lang="zh-CN" altLang="en-US" sz="2400" dirty="0">
                <a:solidFill>
                  <a:srgbClr val="FF0000"/>
                </a:solidFill>
                <a:latin typeface="+mn-ea"/>
              </a:rPr>
              <a:t>，</a:t>
            </a:r>
            <a:r>
              <a:rPr lang="zh-CN" altLang="en-US" sz="2400" dirty="0">
                <a:solidFill>
                  <a:srgbClr val="FF0000"/>
                </a:solidFill>
                <a:latin typeface="华文行楷" pitchFamily="2" charset="-122"/>
                <a:ea typeface="华文行楷" pitchFamily="2" charset="-122"/>
              </a:rPr>
              <a:t>对全党提出了</a:t>
            </a:r>
            <a:r>
              <a:rPr lang="zh-CN" altLang="en-US" sz="2400" dirty="0">
                <a:solidFill>
                  <a:srgbClr val="FF0000"/>
                </a:solidFill>
                <a:latin typeface="+mn-ea"/>
              </a:rPr>
              <a:t>“</a:t>
            </a:r>
            <a:r>
              <a:rPr lang="zh-CN" altLang="en-US" sz="2400" dirty="0">
                <a:solidFill>
                  <a:srgbClr val="FF0000"/>
                </a:solidFill>
                <a:latin typeface="华文行楷" pitchFamily="2" charset="-122"/>
                <a:ea typeface="华文行楷" pitchFamily="2" charset="-122"/>
              </a:rPr>
              <a:t>增强执政本领</a:t>
            </a:r>
            <a:r>
              <a:rPr lang="zh-CN" altLang="en-US" sz="2400" dirty="0">
                <a:solidFill>
                  <a:srgbClr val="FF0000"/>
                </a:solidFill>
                <a:latin typeface="+mn-ea"/>
              </a:rPr>
              <a:t>”</a:t>
            </a:r>
            <a:r>
              <a:rPr lang="zh-CN" altLang="en-US" sz="2400" dirty="0">
                <a:solidFill>
                  <a:srgbClr val="FF0000"/>
                </a:solidFill>
                <a:latin typeface="华文行楷" pitchFamily="2" charset="-122"/>
                <a:ea typeface="华文行楷" pitchFamily="2" charset="-122"/>
              </a:rPr>
              <a:t>的要求</a:t>
            </a:r>
            <a:r>
              <a:rPr lang="zh-CN" altLang="en-US" sz="2400" dirty="0">
                <a:solidFill>
                  <a:srgbClr val="FF0000"/>
                </a:solidFill>
                <a:latin typeface="+mn-ea"/>
              </a:rPr>
              <a:t>：</a:t>
            </a:r>
            <a:r>
              <a:rPr lang="zh-CN" altLang="en-US" sz="2400" dirty="0">
                <a:solidFill>
                  <a:srgbClr val="FF0000"/>
                </a:solidFill>
                <a:latin typeface="华文行楷" pitchFamily="2" charset="-122"/>
                <a:ea typeface="华文行楷" pitchFamily="2" charset="-122"/>
              </a:rPr>
              <a:t>即</a:t>
            </a:r>
            <a:r>
              <a:rPr lang="zh-CN" altLang="en-US" sz="2400" dirty="0">
                <a:solidFill>
                  <a:srgbClr val="FF0000"/>
                </a:solidFill>
                <a:latin typeface="+mn-ea"/>
              </a:rPr>
              <a:t>“</a:t>
            </a:r>
            <a:r>
              <a:rPr lang="zh-CN" altLang="en-US" sz="2400" dirty="0">
                <a:solidFill>
                  <a:srgbClr val="FF0000"/>
                </a:solidFill>
                <a:latin typeface="华文行楷" pitchFamily="2" charset="-122"/>
                <a:ea typeface="华文行楷" pitchFamily="2" charset="-122"/>
              </a:rPr>
              <a:t>增强学习本领、政治领导本领、改革创新本领、科学发展本领、依法执政本领、群众工作本领、狠抓落实本领、驾驭风险本领</a:t>
            </a:r>
            <a:r>
              <a:rPr lang="zh-CN" altLang="en-US" sz="2400" dirty="0" smtClean="0">
                <a:solidFill>
                  <a:srgbClr val="FF0000"/>
                </a:solidFill>
                <a:latin typeface="+mn-ea"/>
              </a:rPr>
              <a:t>”，</a:t>
            </a:r>
            <a:r>
              <a:rPr lang="zh-CN" altLang="en-US" sz="2400" dirty="0" smtClean="0">
                <a:solidFill>
                  <a:srgbClr val="FF0000"/>
                </a:solidFill>
                <a:latin typeface="华文行楷" pitchFamily="2" charset="-122"/>
                <a:ea typeface="华文行楷" pitchFamily="2" charset="-122"/>
              </a:rPr>
              <a:t> </a:t>
            </a:r>
            <a:r>
              <a:rPr lang="zh-CN" altLang="en-US" sz="2400" dirty="0">
                <a:solidFill>
                  <a:srgbClr val="FF0000"/>
                </a:solidFill>
                <a:latin typeface="华文行楷" pitchFamily="2" charset="-122"/>
                <a:ea typeface="华文行楷" pitchFamily="2" charset="-122"/>
              </a:rPr>
              <a:t>概括为八大本领。</a:t>
            </a:r>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8000" r="-44000"/>
          </a:stretch>
        </a:blipFill>
        <a:effectLst/>
      </p:bgPr>
    </p:bg>
    <p:spTree>
      <p:nvGrpSpPr>
        <p:cNvPr id="1" name=""/>
        <p:cNvGrpSpPr/>
        <p:nvPr/>
      </p:nvGrpSpPr>
      <p:grpSpPr>
        <a:xfrm>
          <a:off x="0" y="0"/>
          <a:ext cx="0" cy="0"/>
          <a:chOff x="0" y="0"/>
          <a:chExt cx="0" cy="0"/>
        </a:xfrm>
      </p:grpSpPr>
      <p:sp>
        <p:nvSpPr>
          <p:cNvPr id="3" name="TextBox 2"/>
          <p:cNvSpPr txBox="1"/>
          <p:nvPr/>
        </p:nvSpPr>
        <p:spPr>
          <a:xfrm>
            <a:off x="1428728" y="1428736"/>
            <a:ext cx="7358114" cy="1384995"/>
          </a:xfrm>
          <a:prstGeom prst="rect">
            <a:avLst/>
          </a:prstGeom>
          <a:noFill/>
          <a:ln w="3175">
            <a:solidFill>
              <a:srgbClr val="FF0000"/>
            </a:solidFill>
          </a:ln>
        </p:spPr>
        <p:txBody>
          <a:bodyPr wrap="square" rtlCol="0">
            <a:spAutoFit/>
          </a:bodyPr>
          <a:lstStyle/>
          <a:p>
            <a:r>
              <a:rPr lang="zh-CN" altLang="en-US" sz="2800" dirty="0">
                <a:solidFill>
                  <a:srgbClr val="FF0000"/>
                </a:solidFill>
                <a:latin typeface="+mn-ea"/>
              </a:rPr>
              <a:t>“</a:t>
            </a:r>
            <a:r>
              <a:rPr lang="zh-CN" altLang="en-US" sz="2800" dirty="0">
                <a:solidFill>
                  <a:srgbClr val="FF0000"/>
                </a:solidFill>
                <a:latin typeface="华文行楷" pitchFamily="2" charset="-122"/>
                <a:ea typeface="华文行楷" pitchFamily="2" charset="-122"/>
              </a:rPr>
              <a:t>不忘初心</a:t>
            </a:r>
            <a:r>
              <a:rPr lang="zh-CN" altLang="en-US" sz="2800" dirty="0">
                <a:solidFill>
                  <a:srgbClr val="FF0000"/>
                </a:solidFill>
                <a:latin typeface="+mn-ea"/>
              </a:rPr>
              <a:t>”</a:t>
            </a:r>
            <a:r>
              <a:rPr lang="zh-CN" altLang="en-US" sz="2800" dirty="0">
                <a:solidFill>
                  <a:srgbClr val="FF0000"/>
                </a:solidFill>
                <a:latin typeface="华文行楷" pitchFamily="2" charset="-122"/>
                <a:ea typeface="华文行楷" pitchFamily="2" charset="-122"/>
              </a:rPr>
              <a:t>的主题与</a:t>
            </a:r>
            <a:r>
              <a:rPr lang="zh-CN" altLang="en-US" sz="2800" dirty="0">
                <a:solidFill>
                  <a:srgbClr val="FF0000"/>
                </a:solidFill>
                <a:latin typeface="+mn-ea"/>
              </a:rPr>
              <a:t>“</a:t>
            </a:r>
            <a:r>
              <a:rPr lang="zh-CN" altLang="en-US" sz="2800" dirty="0">
                <a:solidFill>
                  <a:srgbClr val="FF0000"/>
                </a:solidFill>
                <a:latin typeface="华文行楷" pitchFamily="2" charset="-122"/>
                <a:ea typeface="华文行楷" pitchFamily="2" charset="-122"/>
              </a:rPr>
              <a:t>增强本领</a:t>
            </a:r>
            <a:r>
              <a:rPr lang="zh-CN" altLang="en-US" sz="2800" dirty="0">
                <a:solidFill>
                  <a:srgbClr val="FF0000"/>
                </a:solidFill>
                <a:latin typeface="+mn-ea"/>
              </a:rPr>
              <a:t>”</a:t>
            </a:r>
            <a:r>
              <a:rPr lang="zh-CN" altLang="en-US" sz="2800" dirty="0">
                <a:solidFill>
                  <a:srgbClr val="FF0000"/>
                </a:solidFill>
                <a:latin typeface="华文行楷" pitchFamily="2" charset="-122"/>
                <a:ea typeface="华文行楷" pitchFamily="2" charset="-122"/>
              </a:rPr>
              <a:t>的要求是一个有机统一的整体</a:t>
            </a:r>
            <a:r>
              <a:rPr lang="zh-CN" altLang="en-US" sz="2800" dirty="0">
                <a:solidFill>
                  <a:srgbClr val="FF0000"/>
                </a:solidFill>
                <a:latin typeface="+mn-ea"/>
              </a:rPr>
              <a:t>，</a:t>
            </a:r>
            <a:r>
              <a:rPr lang="zh-CN" altLang="en-US" sz="2800" dirty="0">
                <a:solidFill>
                  <a:srgbClr val="FF0000"/>
                </a:solidFill>
                <a:latin typeface="华文行楷" pitchFamily="2" charset="-122"/>
                <a:ea typeface="华文行楷" pitchFamily="2" charset="-122"/>
              </a:rPr>
              <a:t>两者相辅相成、不可分割、互相促进、缺一不可</a:t>
            </a:r>
            <a:r>
              <a:rPr lang="zh-CN" altLang="en-US" sz="2800" dirty="0" smtClean="0">
                <a:solidFill>
                  <a:srgbClr val="FF0000"/>
                </a:solidFill>
                <a:latin typeface="华文行楷" pitchFamily="2" charset="-122"/>
                <a:ea typeface="华文行楷" pitchFamily="2" charset="-122"/>
              </a:rPr>
              <a:t>。</a:t>
            </a:r>
            <a:endParaRPr lang="zh-CN" altLang="en-US" sz="2800" dirty="0">
              <a:solidFill>
                <a:srgbClr val="FF0000"/>
              </a:solidFill>
              <a:latin typeface="华文行楷" pitchFamily="2" charset="-122"/>
              <a:ea typeface="华文行楷" pitchFamily="2" charset="-122"/>
            </a:endParaRPr>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214414" y="642918"/>
            <a:ext cx="7572428" cy="1077218"/>
          </a:xfrm>
          <a:prstGeom prst="rect">
            <a:avLst/>
          </a:prstGeom>
          <a:noFill/>
          <a:ln>
            <a:noFill/>
          </a:ln>
        </p:spPr>
        <p:txBody>
          <a:bodyPr wrap="square" rtlCol="0">
            <a:spAutoFit/>
          </a:bodyPr>
          <a:lstStyle/>
          <a:p>
            <a:pPr algn="r"/>
            <a:r>
              <a:rPr lang="zh-CN" altLang="en-US" sz="3200" dirty="0">
                <a:solidFill>
                  <a:schemeClr val="bg1"/>
                </a:solidFill>
                <a:latin typeface="华文行楷" pitchFamily="2" charset="-122"/>
                <a:ea typeface="华文行楷" pitchFamily="2" charset="-122"/>
              </a:rPr>
              <a:t>一</a:t>
            </a:r>
            <a:r>
              <a:rPr lang="zh-CN" altLang="en-US" sz="3200" dirty="0" smtClean="0">
                <a:solidFill>
                  <a:schemeClr val="bg1"/>
                </a:solidFill>
                <a:latin typeface="+mn-ea"/>
              </a:rPr>
              <a:t>、“</a:t>
            </a:r>
            <a:r>
              <a:rPr lang="zh-CN" altLang="en-US" sz="3200" dirty="0" smtClean="0">
                <a:solidFill>
                  <a:schemeClr val="bg1"/>
                </a:solidFill>
                <a:latin typeface="华文行楷" pitchFamily="2" charset="-122"/>
                <a:ea typeface="华文行楷" pitchFamily="2" charset="-122"/>
              </a:rPr>
              <a:t>不忘初心</a:t>
            </a:r>
            <a:r>
              <a:rPr lang="zh-CN" altLang="en-US" sz="3200" dirty="0" smtClean="0">
                <a:solidFill>
                  <a:schemeClr val="bg1"/>
                </a:solidFill>
                <a:latin typeface="+mn-ea"/>
              </a:rPr>
              <a:t>”</a:t>
            </a:r>
            <a:r>
              <a:rPr lang="zh-CN" altLang="en-US" sz="3200" dirty="0">
                <a:solidFill>
                  <a:schemeClr val="bg1"/>
                </a:solidFill>
                <a:latin typeface="华文行楷" pitchFamily="2" charset="-122"/>
                <a:ea typeface="华文行楷" pitchFamily="2" charset="-122"/>
              </a:rPr>
              <a:t>必然要求增强学习</a:t>
            </a:r>
            <a:r>
              <a:rPr lang="zh-CN" altLang="en-US" sz="3200" dirty="0" smtClean="0">
                <a:solidFill>
                  <a:schemeClr val="bg1"/>
                </a:solidFill>
                <a:latin typeface="华文行楷" pitchFamily="2" charset="-122"/>
                <a:ea typeface="华文行楷" pitchFamily="2" charset="-122"/>
              </a:rPr>
              <a:t>本领确保</a:t>
            </a:r>
            <a:r>
              <a:rPr lang="zh-CN" altLang="en-US" sz="3200" dirty="0">
                <a:solidFill>
                  <a:schemeClr val="bg1"/>
                </a:solidFill>
                <a:latin typeface="华文行楷" pitchFamily="2" charset="-122"/>
                <a:ea typeface="华文行楷" pitchFamily="2" charset="-122"/>
              </a:rPr>
              <a:t>全党牢记</a:t>
            </a:r>
            <a:r>
              <a:rPr lang="zh-CN" altLang="en-US" sz="3200" dirty="0" smtClean="0">
                <a:solidFill>
                  <a:schemeClr val="bg1"/>
                </a:solidFill>
                <a:latin typeface="华文行楷" pitchFamily="2" charset="-122"/>
                <a:ea typeface="华文行楷" pitchFamily="2" charset="-122"/>
              </a:rPr>
              <a:t>使命</a:t>
            </a:r>
            <a:endParaRPr lang="zh-CN" altLang="en-US" sz="3200" dirty="0">
              <a:solidFill>
                <a:schemeClr val="bg1"/>
              </a:solidFill>
              <a:latin typeface="华文行楷" pitchFamily="2" charset="-122"/>
              <a:ea typeface="华文行楷" pitchFamily="2" charset="-122"/>
            </a:endParaRPr>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5000"/>
          </a:stretch>
        </a:blipFill>
        <a:effectLst/>
      </p:bgPr>
    </p:bg>
    <p:spTree>
      <p:nvGrpSpPr>
        <p:cNvPr id="1" name=""/>
        <p:cNvGrpSpPr/>
        <p:nvPr/>
      </p:nvGrpSpPr>
      <p:grpSpPr>
        <a:xfrm>
          <a:off x="0" y="0"/>
          <a:ext cx="0" cy="0"/>
          <a:chOff x="0" y="0"/>
          <a:chExt cx="0" cy="0"/>
        </a:xfrm>
      </p:grpSpPr>
      <p:sp>
        <p:nvSpPr>
          <p:cNvPr id="3" name="TextBox 2"/>
          <p:cNvSpPr txBox="1"/>
          <p:nvPr/>
        </p:nvSpPr>
        <p:spPr>
          <a:xfrm>
            <a:off x="2571736" y="857232"/>
            <a:ext cx="6000792" cy="1200329"/>
          </a:xfrm>
          <a:prstGeom prst="rect">
            <a:avLst/>
          </a:prstGeom>
          <a:noFill/>
          <a:ln w="3175">
            <a:solidFill>
              <a:schemeClr val="bg1"/>
            </a:solidFill>
          </a:ln>
        </p:spPr>
        <p:txBody>
          <a:bodyPr wrap="square" rtlCol="0">
            <a:spAutoFit/>
          </a:bodyPr>
          <a:lstStyle/>
          <a:p>
            <a:pPr algn="r"/>
            <a:r>
              <a:rPr lang="zh-CN" altLang="en-US" sz="2400" dirty="0">
                <a:solidFill>
                  <a:schemeClr val="bg1"/>
                </a:solidFill>
                <a:latin typeface="+mn-ea"/>
              </a:rPr>
              <a:t>（一）</a:t>
            </a:r>
            <a:r>
              <a:rPr lang="zh-CN" altLang="en-US" sz="2400" dirty="0">
                <a:solidFill>
                  <a:schemeClr val="bg1"/>
                </a:solidFill>
                <a:latin typeface="华文隶书" pitchFamily="2" charset="-122"/>
                <a:ea typeface="华文隶书" pitchFamily="2" charset="-122"/>
              </a:rPr>
              <a:t>学习发展的马克思主义基本理论</a:t>
            </a:r>
            <a:r>
              <a:rPr lang="zh-CN" altLang="en-US" sz="2400" dirty="0">
                <a:solidFill>
                  <a:schemeClr val="bg1"/>
                </a:solidFill>
                <a:latin typeface="+mn-ea"/>
              </a:rPr>
              <a:t>，</a:t>
            </a:r>
            <a:r>
              <a:rPr lang="zh-CN" altLang="en-US" sz="2400" dirty="0">
                <a:solidFill>
                  <a:schemeClr val="bg1"/>
                </a:solidFill>
                <a:latin typeface="华文隶书" pitchFamily="2" charset="-122"/>
                <a:ea typeface="华文隶书" pitchFamily="2" charset="-122"/>
              </a:rPr>
              <a:t>提高全党的马克思主义水平</a:t>
            </a:r>
            <a:r>
              <a:rPr lang="zh-CN" altLang="en-US" sz="2400" dirty="0">
                <a:solidFill>
                  <a:schemeClr val="bg1"/>
                </a:solidFill>
                <a:latin typeface="+mn-ea"/>
              </a:rPr>
              <a:t>，</a:t>
            </a:r>
            <a:r>
              <a:rPr lang="zh-CN" altLang="en-US" sz="2400" dirty="0">
                <a:solidFill>
                  <a:schemeClr val="bg1"/>
                </a:solidFill>
                <a:latin typeface="华文隶书" pitchFamily="2" charset="-122"/>
                <a:ea typeface="华文隶书" pitchFamily="2" charset="-122"/>
              </a:rPr>
              <a:t>把理想信念作为不忘初心的理论</a:t>
            </a:r>
            <a:r>
              <a:rPr lang="zh-CN" altLang="en-US" sz="2400" dirty="0" smtClean="0">
                <a:solidFill>
                  <a:schemeClr val="bg1"/>
                </a:solidFill>
                <a:latin typeface="华文隶书" pitchFamily="2" charset="-122"/>
                <a:ea typeface="华文隶书" pitchFamily="2" charset="-122"/>
              </a:rPr>
              <a:t>基础</a:t>
            </a:r>
            <a:endParaRPr lang="zh-CN" altLang="en-US" sz="2400" dirty="0">
              <a:solidFill>
                <a:schemeClr val="bg1"/>
              </a:solidFill>
              <a:latin typeface="华文隶书" pitchFamily="2" charset="-122"/>
              <a:ea typeface="华文隶书" pitchFamily="2" charset="-122"/>
            </a:endParaRPr>
          </a:p>
        </p:txBody>
      </p:sp>
      <p:sp>
        <p:nvSpPr>
          <p:cNvPr id="4" name="TextBox 3"/>
          <p:cNvSpPr txBox="1"/>
          <p:nvPr/>
        </p:nvSpPr>
        <p:spPr>
          <a:xfrm>
            <a:off x="3143240" y="2571744"/>
            <a:ext cx="5429288" cy="3046988"/>
          </a:xfrm>
          <a:prstGeom prst="rect">
            <a:avLst/>
          </a:prstGeom>
          <a:noFill/>
          <a:ln>
            <a:solidFill>
              <a:schemeClr val="bg1"/>
            </a:solidFill>
          </a:ln>
        </p:spPr>
        <p:txBody>
          <a:bodyPr wrap="square" rtlCol="0">
            <a:spAutoFit/>
          </a:bodyPr>
          <a:lstStyle/>
          <a:p>
            <a:r>
              <a:rPr lang="zh-CN" altLang="en-US" sz="2400" dirty="0">
                <a:solidFill>
                  <a:schemeClr val="bg1"/>
                </a:solidFill>
                <a:latin typeface="华文楷体" pitchFamily="2" charset="-122"/>
                <a:ea typeface="华文楷体" pitchFamily="2" charset="-122"/>
              </a:rPr>
              <a:t>坚持学习马克思主义基本理论，就是要不断解放思想，更新观念，认清时代、把握规律、富于创造，突破旧的思想、体制和方法的桎梏；不断用学到的新知识、新见解修正认识，修正行为，用发展的实践创新理论，用创新的理论指导实践，从而不断提高全党的马克思主义政治理论水平</a:t>
            </a:r>
            <a:r>
              <a:rPr lang="zh-CN" altLang="en-US" sz="2400" dirty="0" smtClean="0">
                <a:solidFill>
                  <a:schemeClr val="bg1"/>
                </a:solidFill>
                <a:latin typeface="华文楷体" pitchFamily="2" charset="-122"/>
                <a:ea typeface="华文楷体" pitchFamily="2" charset="-122"/>
              </a:rPr>
              <a:t>。</a:t>
            </a:r>
            <a:endParaRPr lang="zh-CN" altLang="en-US" sz="2400" dirty="0">
              <a:solidFill>
                <a:schemeClr val="bg1"/>
              </a:solidFill>
              <a:latin typeface="华文楷体" pitchFamily="2" charset="-122"/>
              <a:ea typeface="华文楷体" pitchFamily="2" charset="-122"/>
            </a:endParaRPr>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5000" t="19000" r="50000" b="-9000"/>
          </a:stretch>
        </a:blipFill>
        <a:effectLst/>
      </p:bgPr>
    </p:bg>
    <p:spTree>
      <p:nvGrpSpPr>
        <p:cNvPr id="1" name=""/>
        <p:cNvGrpSpPr/>
        <p:nvPr/>
      </p:nvGrpSpPr>
      <p:grpSpPr>
        <a:xfrm>
          <a:off x="0" y="0"/>
          <a:ext cx="0" cy="0"/>
          <a:chOff x="0" y="0"/>
          <a:chExt cx="0" cy="0"/>
        </a:xfrm>
      </p:grpSpPr>
      <p:sp>
        <p:nvSpPr>
          <p:cNvPr id="2" name="TextBox 1"/>
          <p:cNvSpPr txBox="1"/>
          <p:nvPr/>
        </p:nvSpPr>
        <p:spPr>
          <a:xfrm>
            <a:off x="3929058" y="928670"/>
            <a:ext cx="4857784" cy="5493812"/>
          </a:xfrm>
          <a:prstGeom prst="rect">
            <a:avLst/>
          </a:prstGeom>
          <a:noFill/>
          <a:ln w="3175">
            <a:solidFill>
              <a:srgbClr val="FF0000"/>
            </a:solidFill>
          </a:ln>
        </p:spPr>
        <p:txBody>
          <a:bodyPr wrap="square" rtlCol="0">
            <a:spAutoFit/>
          </a:bodyPr>
          <a:lstStyle/>
          <a:p>
            <a:r>
              <a:rPr lang="zh-CN" altLang="en-US" sz="2700" dirty="0">
                <a:solidFill>
                  <a:srgbClr val="FF0000"/>
                </a:solidFill>
                <a:latin typeface="华文楷体" pitchFamily="2" charset="-122"/>
                <a:ea typeface="华文楷体" pitchFamily="2" charset="-122"/>
              </a:rPr>
              <a:t>习近平新时代中国特色社会主义新思想是发展的马克思主义的最新成果，全党要通过增强学习本领，认真学习党的十九大精神，学习习近平新时代中国特色社会主义新思想，建设学习型政党，使全党更加坚定马克思主义信仰、树立中国特色社会主义的共同理想，培育社会主义核心价值观，从而保持“为中国人民谋幸福、为中华民族谋复兴”的初心和使命永不改变</a:t>
            </a:r>
            <a:r>
              <a:rPr lang="zh-CN" altLang="en-US" sz="2700" dirty="0" smtClean="0">
                <a:solidFill>
                  <a:srgbClr val="FF0000"/>
                </a:solidFill>
                <a:latin typeface="华文楷体" pitchFamily="2" charset="-122"/>
                <a:ea typeface="华文楷体" pitchFamily="2" charset="-122"/>
              </a:rPr>
              <a:t>。</a:t>
            </a:r>
            <a:endParaRPr lang="zh-CN" altLang="en-US" sz="2700" dirty="0">
              <a:solidFill>
                <a:srgbClr val="FF0000"/>
              </a:solidFill>
              <a:latin typeface="华文楷体" pitchFamily="2" charset="-122"/>
              <a:ea typeface="华文楷体" pitchFamily="2" charset="-122"/>
            </a:endParaRPr>
          </a:p>
        </p:txBody>
      </p:sp>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t="19000" r="59000" b="1000"/>
          </a:stretch>
        </a:blipFill>
        <a:effectLst/>
      </p:bgPr>
    </p:bg>
    <p:spTree>
      <p:nvGrpSpPr>
        <p:cNvPr id="1" name=""/>
        <p:cNvGrpSpPr/>
        <p:nvPr/>
      </p:nvGrpSpPr>
      <p:grpSpPr>
        <a:xfrm>
          <a:off x="0" y="0"/>
          <a:ext cx="0" cy="0"/>
          <a:chOff x="0" y="0"/>
          <a:chExt cx="0" cy="0"/>
        </a:xfrm>
      </p:grpSpPr>
      <p:sp>
        <p:nvSpPr>
          <p:cNvPr id="2" name="TextBox 1"/>
          <p:cNvSpPr txBox="1"/>
          <p:nvPr/>
        </p:nvSpPr>
        <p:spPr>
          <a:xfrm>
            <a:off x="4071934" y="1285860"/>
            <a:ext cx="4572032" cy="2246769"/>
          </a:xfrm>
          <a:prstGeom prst="rect">
            <a:avLst/>
          </a:prstGeom>
          <a:noFill/>
          <a:ln>
            <a:solidFill>
              <a:srgbClr val="FF0000"/>
            </a:solidFill>
          </a:ln>
        </p:spPr>
        <p:txBody>
          <a:bodyPr wrap="square" rtlCol="0">
            <a:spAutoFit/>
          </a:bodyPr>
          <a:lstStyle/>
          <a:p>
            <a:r>
              <a:rPr lang="zh-CN" altLang="en-US" sz="2800" dirty="0">
                <a:solidFill>
                  <a:srgbClr val="FF0000"/>
                </a:solidFill>
                <a:latin typeface="华文隶书" pitchFamily="2" charset="-122"/>
                <a:ea typeface="华文隶书" pitchFamily="2" charset="-122"/>
              </a:rPr>
              <a:t>用习近平新时代中国特色社会主义新思想提出的一系列新理念、新思想、新战略武装头脑、指导实践，推动中国特色社会主义的新发展</a:t>
            </a:r>
            <a:r>
              <a:rPr lang="zh-CN" altLang="en-US" sz="2800" dirty="0" smtClean="0">
                <a:solidFill>
                  <a:srgbClr val="FF0000"/>
                </a:solidFill>
                <a:latin typeface="华文隶书" pitchFamily="2" charset="-122"/>
                <a:ea typeface="华文隶书" pitchFamily="2" charset="-122"/>
              </a:rPr>
              <a:t>。</a:t>
            </a:r>
            <a:endParaRPr lang="zh-CN" altLang="en-US" sz="2800" dirty="0">
              <a:solidFill>
                <a:srgbClr val="FF0000"/>
              </a:solidFill>
              <a:latin typeface="华文隶书" pitchFamily="2" charset="-122"/>
              <a:ea typeface="华文隶书" pitchFamily="2" charset="-122"/>
            </a:endParaRPr>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0" t="-4000"/>
          </a:stretch>
        </a:blipFill>
        <a:effectLst/>
      </p:bgPr>
    </p:bg>
    <p:spTree>
      <p:nvGrpSpPr>
        <p:cNvPr id="1" name=""/>
        <p:cNvGrpSpPr/>
        <p:nvPr/>
      </p:nvGrpSpPr>
      <p:grpSpPr>
        <a:xfrm>
          <a:off x="0" y="0"/>
          <a:ext cx="0" cy="0"/>
          <a:chOff x="0" y="0"/>
          <a:chExt cx="0" cy="0"/>
        </a:xfrm>
      </p:grpSpPr>
      <p:sp>
        <p:nvSpPr>
          <p:cNvPr id="2" name="TextBox 1"/>
          <p:cNvSpPr txBox="1"/>
          <p:nvPr/>
        </p:nvSpPr>
        <p:spPr>
          <a:xfrm>
            <a:off x="3643306" y="785794"/>
            <a:ext cx="4929222" cy="954107"/>
          </a:xfrm>
          <a:prstGeom prst="rect">
            <a:avLst/>
          </a:prstGeom>
          <a:noFill/>
          <a:ln>
            <a:solidFill>
              <a:schemeClr val="bg1"/>
            </a:solidFill>
          </a:ln>
        </p:spPr>
        <p:txBody>
          <a:bodyPr wrap="square" rtlCol="0">
            <a:spAutoFit/>
          </a:bodyPr>
          <a:lstStyle/>
          <a:p>
            <a:r>
              <a:rPr lang="zh-CN" altLang="en-US" sz="2800" dirty="0">
                <a:solidFill>
                  <a:schemeClr val="bg1"/>
                </a:solidFill>
                <a:latin typeface="+mn-ea"/>
              </a:rPr>
              <a:t>（二）</a:t>
            </a:r>
            <a:r>
              <a:rPr lang="zh-CN" altLang="en-US" sz="2800" dirty="0">
                <a:solidFill>
                  <a:schemeClr val="bg1"/>
                </a:solidFill>
                <a:latin typeface="华文隶书" pitchFamily="2" charset="-122"/>
                <a:ea typeface="华文隶书" pitchFamily="2" charset="-122"/>
              </a:rPr>
              <a:t>学习发展的科学文化管理知识，提高实现初心的</a:t>
            </a:r>
            <a:r>
              <a:rPr lang="zh-CN" altLang="en-US" sz="2800" dirty="0" smtClean="0">
                <a:solidFill>
                  <a:schemeClr val="bg1"/>
                </a:solidFill>
                <a:latin typeface="华文隶书" pitchFamily="2" charset="-122"/>
                <a:ea typeface="华文隶书" pitchFamily="2" charset="-122"/>
              </a:rPr>
              <a:t>能力</a:t>
            </a:r>
            <a:endParaRPr lang="zh-CN" altLang="en-US" sz="2800" dirty="0">
              <a:solidFill>
                <a:schemeClr val="bg1"/>
              </a:solidFill>
              <a:latin typeface="华文隶书" pitchFamily="2" charset="-122"/>
              <a:ea typeface="华文隶书" pitchFamily="2" charset="-122"/>
            </a:endParaRPr>
          </a:p>
        </p:txBody>
      </p:sp>
      <p:sp>
        <p:nvSpPr>
          <p:cNvPr id="3" name="TextBox 2"/>
          <p:cNvSpPr txBox="1"/>
          <p:nvPr/>
        </p:nvSpPr>
        <p:spPr>
          <a:xfrm>
            <a:off x="2643174" y="3357562"/>
            <a:ext cx="6215106" cy="3000821"/>
          </a:xfrm>
          <a:prstGeom prst="rect">
            <a:avLst/>
          </a:prstGeom>
          <a:noFill/>
          <a:ln w="3175">
            <a:solidFill>
              <a:schemeClr val="bg1"/>
            </a:solidFill>
          </a:ln>
        </p:spPr>
        <p:txBody>
          <a:bodyPr wrap="square" rtlCol="0">
            <a:spAutoFit/>
          </a:bodyPr>
          <a:lstStyle/>
          <a:p>
            <a:r>
              <a:rPr lang="zh-CN" altLang="en-US" sz="2700" dirty="0">
                <a:solidFill>
                  <a:schemeClr val="bg1"/>
                </a:solidFill>
                <a:latin typeface="华文隶书" pitchFamily="2" charset="-122"/>
                <a:ea typeface="华文隶书" pitchFamily="2" charset="-122"/>
              </a:rPr>
              <a:t>要通过增强学习本领</a:t>
            </a:r>
            <a:r>
              <a:rPr lang="zh-CN" altLang="en-US" sz="2700" dirty="0">
                <a:solidFill>
                  <a:schemeClr val="bg1"/>
                </a:solidFill>
                <a:latin typeface="+mn-ea"/>
              </a:rPr>
              <a:t>，</a:t>
            </a:r>
            <a:r>
              <a:rPr lang="zh-CN" altLang="en-US" sz="2700" dirty="0">
                <a:solidFill>
                  <a:schemeClr val="bg1"/>
                </a:solidFill>
                <a:latin typeface="华文隶书" pitchFamily="2" charset="-122"/>
                <a:ea typeface="华文隶书" pitchFamily="2" charset="-122"/>
              </a:rPr>
              <a:t>使全党把学习从单纯的求知变为工作的基本方式</a:t>
            </a:r>
            <a:r>
              <a:rPr lang="zh-CN" altLang="en-US" sz="2700" dirty="0">
                <a:solidFill>
                  <a:schemeClr val="bg1"/>
                </a:solidFill>
                <a:latin typeface="+mn-ea"/>
              </a:rPr>
              <a:t>，</a:t>
            </a:r>
            <a:r>
              <a:rPr lang="zh-CN" altLang="en-US" sz="2700" dirty="0">
                <a:solidFill>
                  <a:schemeClr val="bg1"/>
                </a:solidFill>
                <a:latin typeface="华文隶书" pitchFamily="2" charset="-122"/>
                <a:ea typeface="华文隶书" pitchFamily="2" charset="-122"/>
              </a:rPr>
              <a:t>把学习作为迎接知识经济社会严竣挑战的助推器</a:t>
            </a:r>
            <a:r>
              <a:rPr lang="zh-CN" altLang="en-US" sz="2700" dirty="0">
                <a:solidFill>
                  <a:schemeClr val="bg1"/>
                </a:solidFill>
                <a:latin typeface="+mn-ea"/>
              </a:rPr>
              <a:t>；</a:t>
            </a:r>
            <a:r>
              <a:rPr lang="zh-CN" altLang="en-US" sz="2700" dirty="0">
                <a:solidFill>
                  <a:schemeClr val="bg1"/>
                </a:solidFill>
                <a:latin typeface="华文隶书" pitchFamily="2" charset="-122"/>
                <a:ea typeface="华文隶书" pitchFamily="2" charset="-122"/>
              </a:rPr>
              <a:t>要通过增强学习本领</a:t>
            </a:r>
            <a:r>
              <a:rPr lang="zh-CN" altLang="en-US" sz="2700" dirty="0">
                <a:solidFill>
                  <a:schemeClr val="bg1"/>
                </a:solidFill>
                <a:latin typeface="+mn-ea"/>
              </a:rPr>
              <a:t>，</a:t>
            </a:r>
            <a:r>
              <a:rPr lang="zh-CN" altLang="en-US" sz="2700" dirty="0">
                <a:solidFill>
                  <a:schemeClr val="bg1"/>
                </a:solidFill>
                <a:latin typeface="华文隶书" pitchFamily="2" charset="-122"/>
                <a:ea typeface="华文隶书" pitchFamily="2" charset="-122"/>
              </a:rPr>
              <a:t>使全党持续不断地学习</a:t>
            </a:r>
            <a:r>
              <a:rPr lang="zh-CN" altLang="en-US" sz="2700" dirty="0">
                <a:solidFill>
                  <a:schemeClr val="bg1"/>
                </a:solidFill>
                <a:latin typeface="+mn-ea"/>
              </a:rPr>
              <a:t>，</a:t>
            </a:r>
            <a:r>
              <a:rPr lang="zh-CN" altLang="en-US" sz="2700" dirty="0">
                <a:solidFill>
                  <a:schemeClr val="bg1"/>
                </a:solidFill>
                <a:latin typeface="华文隶书" pitchFamily="2" charset="-122"/>
                <a:ea typeface="华文隶书" pitchFamily="2" charset="-122"/>
              </a:rPr>
              <a:t>不断获得新知</a:t>
            </a:r>
            <a:r>
              <a:rPr lang="zh-CN" altLang="en-US" sz="2700" dirty="0">
                <a:solidFill>
                  <a:schemeClr val="bg1"/>
                </a:solidFill>
                <a:latin typeface="+mn-ea"/>
              </a:rPr>
              <a:t>，</a:t>
            </a:r>
            <a:r>
              <a:rPr lang="zh-CN" altLang="en-US" sz="2700" dirty="0">
                <a:solidFill>
                  <a:schemeClr val="bg1"/>
                </a:solidFill>
                <a:latin typeface="华文隶书" pitchFamily="2" charset="-122"/>
                <a:ea typeface="华文隶书" pitchFamily="2" charset="-122"/>
              </a:rPr>
              <a:t>不断适应新的实践要求</a:t>
            </a:r>
            <a:r>
              <a:rPr lang="zh-CN" altLang="en-US" sz="2700" dirty="0">
                <a:solidFill>
                  <a:schemeClr val="bg1"/>
                </a:solidFill>
                <a:latin typeface="+mn-ea"/>
              </a:rPr>
              <a:t>，</a:t>
            </a:r>
            <a:r>
              <a:rPr lang="zh-CN" altLang="en-US" sz="2700" dirty="0">
                <a:solidFill>
                  <a:schemeClr val="bg1"/>
                </a:solidFill>
                <a:latin typeface="华文隶书" pitchFamily="2" charset="-122"/>
                <a:ea typeface="华文隶书" pitchFamily="2" charset="-122"/>
              </a:rPr>
              <a:t>继承和发扬已被实践证明的社会真理、科学</a:t>
            </a:r>
            <a:r>
              <a:rPr lang="zh-CN" altLang="en-US" sz="2700" dirty="0" smtClean="0">
                <a:solidFill>
                  <a:schemeClr val="bg1"/>
                </a:solidFill>
                <a:latin typeface="华文隶书" pitchFamily="2" charset="-122"/>
                <a:ea typeface="华文隶书" pitchFamily="2" charset="-122"/>
              </a:rPr>
              <a:t>理念。</a:t>
            </a:r>
            <a:endParaRPr lang="zh-CN" altLang="en-US" sz="2700" dirty="0">
              <a:solidFill>
                <a:schemeClr val="bg1"/>
              </a:solidFill>
              <a:latin typeface="华文隶书" pitchFamily="2" charset="-122"/>
              <a:ea typeface="华文隶书" pitchFamily="2" charset="-122"/>
            </a:endParaRPr>
          </a:p>
        </p:txBody>
      </p:sp>
      <p:sp>
        <p:nvSpPr>
          <p:cNvPr id="5" name="矩形 4"/>
          <p:cNvSpPr/>
          <p:nvPr/>
        </p:nvSpPr>
        <p:spPr>
          <a:xfrm>
            <a:off x="500034" y="1857364"/>
            <a:ext cx="1785950" cy="2857520"/>
          </a:xfrm>
          <a:prstGeom prst="rect">
            <a:avLst/>
          </a:prstGeom>
          <a:noFill/>
          <a:ln w="31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567</TotalTime>
  <Words>1142</Words>
  <Application>Microsoft Office PowerPoint</Application>
  <PresentationFormat>全屏显示(4:3)</PresentationFormat>
  <Paragraphs>37</Paragraphs>
  <Slides>26</Slides>
  <Notes>0</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张德</dc:creator>
  <cp:lastModifiedBy>张德</cp:lastModifiedBy>
  <cp:revision>25</cp:revision>
  <dcterms:created xsi:type="dcterms:W3CDTF">2018-04-16T00:46:51Z</dcterms:created>
  <dcterms:modified xsi:type="dcterms:W3CDTF">2018-06-12T00:01:02Z</dcterms:modified>
</cp:coreProperties>
</file>